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82" d="100"/>
          <a:sy n="82" d="100"/>
        </p:scale>
        <p:origin x="2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86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71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404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21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59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58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64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48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31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41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828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1818-580C-4FF8-AEBA-BAA64CB1D8C0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01BC6-87B8-4852-A1E8-B8F6E5212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48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conomy.gov.ru/material/dokumenty/prikaz_minekonomrazvitiya_rossii_ot_4_maya_2018_g_234.html" TargetMode="Externa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rosmintrud.ru/ministry/programms/anticorruption/9/11" TargetMode="Externa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953702" cy="288387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6"/>
          <a:stretch/>
        </p:blipFill>
        <p:spPr>
          <a:xfrm>
            <a:off x="4303618" y="4958862"/>
            <a:ext cx="3796661" cy="189913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6831" y="0"/>
            <a:ext cx="3845169" cy="2883877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0" y="2708031"/>
            <a:ext cx="3985846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lnSpc>
                <a:spcPct val="107000"/>
              </a:lnSpc>
              <a:spcAft>
                <a:spcPts val="0"/>
              </a:spcAft>
            </a:pPr>
            <a:r>
              <a:rPr lang="ru-RU" sz="1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Получение должностными лицами подарков является нарушением запрета, установленного законодательством Российской Федерации, создает условия для возникновения конфликта интересов, ставит под сомнение объективность принимаемых ими решений, а также влечет ответственность, предусмотренную законодательством Российской Федерации, вплоть до увольнения в связи с утратой доверия, а в случае, когда подарок расценивается как взятка – уголовную ответственность.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ctr">
              <a:lnSpc>
                <a:spcPct val="107000"/>
              </a:lnSpc>
              <a:spcAft>
                <a:spcPts val="0"/>
              </a:spcAft>
            </a:pPr>
            <a:r>
              <a:rPr lang="ru-RU" sz="1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Исключением являются подлежащие сдаче подарки, которые получены в связи с протокольными мероприятиями, со служебными командировками и другими официальными мероприятиями.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53702" y="0"/>
            <a:ext cx="458069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Исключением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являются подлежащие сдаче 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подарки, которые получены в связи с протокольными мероприятиями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 </a:t>
            </a:r>
            <a:r>
              <a:rPr lang="ru-RU" sz="1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 служебными командировками и с другими официальными мероприятиями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Порядок сдачи таких подарков установлен </a:t>
            </a:r>
            <a:r>
              <a:rPr lang="ru-RU" sz="1600" u="sng" dirty="0" smtClean="0">
                <a:solidFill>
                  <a:srgbClr val="0F599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приказом Минэкономразвития России от 4 мая 2018 г. № 234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«Об утверждении Порядка сообщения о получении Министром экономического развития Российской Федерации, федеральными государственными гражданскими служащими центрального аппарата и </a:t>
            </a:r>
            <a:r>
              <a:rPr lang="ru-RU" sz="1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загранаппарата</a:t>
            </a: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Министерства экономического развития Российской Федерации подарка в связи с протокольными мероприятиями, служебными командировками и другими официальными мероприятиями, участие в которых связано с исполнением ими служебных (должностных) обязанностей, его сдачи, оценки и реализации (выкупа)» 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314688" y="2883877"/>
            <a:ext cx="3877312" cy="388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spcAft>
                <a:spcPts val="80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Кроме того, получение подарков должностными лицами во внеслужебное время от своих друзей или иных лиц, в отношении которых должностные лица непосредственного осуществляют функции государственного управления, является нарушением установленного запрета.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ctr">
              <a:spcAft>
                <a:spcPts val="80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Воздерживаться стоит от безвозмездного получения услуг, результатов выполненных работ, а также имущества, в том числе во временное пользование, поскольку получение подарков в виде любой материальной выгоды должностному лицу запрещено.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50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97763"/>
            <a:ext cx="4044462" cy="26602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142" y="0"/>
            <a:ext cx="3982239" cy="242667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7415" y="4240354"/>
            <a:ext cx="3924553" cy="261764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97722"/>
            <a:ext cx="4232031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40385" algn="ctr" fontAlgn="base">
              <a:spcAft>
                <a:spcPts val="1200"/>
              </a:spcAft>
            </a:pPr>
            <a:r>
              <a:rPr lang="ru-RU" sz="1400" b="1" dirty="0">
                <a:solidFill>
                  <a:srgbClr val="56565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Получение служащим подарка в иных случаях является нарушением запрета, создает условия для возникновения конфликта интересов, ставит под сомнение объективность принимаемых им решений, а также влечет ответственность, предусмотренную законодательством вплоть до увольнения в связи с утратой доверия, а в случае, когда подарок расценивается как взятка, — уголовную ответственность.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ctr">
              <a:lnSpc>
                <a:spcPts val="1520"/>
              </a:lnSpc>
              <a:spcAft>
                <a:spcPts val="80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Также в целях оказания методической помощи Минтрудом России разработаны </a:t>
            </a:r>
            <a:r>
              <a:rPr lang="ru-RU" sz="1400" b="1" u="sng" dirty="0" smtClean="0">
                <a:solidFill>
                  <a:srgbClr val="0F599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Рекомендации по соблюдению государственными (муниципальными) служащими норм этики в целях противодействия коррупции и иным правонарушениям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содержащий обзор неэтичных ситуаций, возникновение которых служащим или работникам рекомендуется исключить.</a:t>
            </a:r>
            <a:endParaRPr lang="ru-RU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01109" y="2527645"/>
            <a:ext cx="4075383" cy="30413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540385" algn="ctr">
              <a:lnSpc>
                <a:spcPct val="107000"/>
              </a:lnSpc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Вместе с тем напоминаю, что вне зависимости от места и времени должностным лицам необходимо учитывать, что их поведение, должно всецело соответствовать требованиям к служебному поведению, и не допускать поступков, способных вызвать сомнения в их честности и порядочности.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8464062" y="199292"/>
            <a:ext cx="3575537" cy="346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lnSpc>
                <a:spcPts val="1520"/>
              </a:lnSpc>
              <a:spcAft>
                <a:spcPts val="80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Кроме того, получение подарков должностными лицами во внеслужебное время от своих друзей или иных лиц, в отношении которых должностные лица непосредственного осуществляют функции государственного управления, является нарушением установленного запрета.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ctr">
              <a:lnSpc>
                <a:spcPts val="1520"/>
              </a:lnSpc>
              <a:spcAft>
                <a:spcPts val="800"/>
              </a:spcAft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Воздерживаться стоит от безвозмездного получения услуг, результатов выполненных работ, а также имущества, в том числе во временное пользование, поскольку получение подарков в виде любой материальной выгоды должностному лицу запрещено.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5" t="6838" r="18262" b="6324"/>
          <a:stretch/>
        </p:blipFill>
        <p:spPr>
          <a:xfrm>
            <a:off x="4201109" y="5602063"/>
            <a:ext cx="1221324" cy="125593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5" t="6838" r="18262" b="6324"/>
          <a:stretch/>
        </p:blipFill>
        <p:spPr>
          <a:xfrm>
            <a:off x="7024057" y="5527881"/>
            <a:ext cx="1221324" cy="125593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45" t="6838" r="18262" b="6324"/>
          <a:stretch/>
        </p:blipFill>
        <p:spPr>
          <a:xfrm>
            <a:off x="5579080" y="5568990"/>
            <a:ext cx="1221324" cy="125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5323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324</Words>
  <Application>Microsoft Office PowerPoint</Application>
  <PresentationFormat>Широкоэкранный</PresentationFormat>
  <Paragraphs>10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Эльвира</dc:creator>
  <cp:lastModifiedBy>Эльвира</cp:lastModifiedBy>
  <cp:revision>2</cp:revision>
  <cp:lastPrinted>2020-11-27T13:26:55Z</cp:lastPrinted>
  <dcterms:created xsi:type="dcterms:W3CDTF">2020-11-27T13:13:35Z</dcterms:created>
  <dcterms:modified xsi:type="dcterms:W3CDTF">2020-11-27T13:27:24Z</dcterms:modified>
</cp:coreProperties>
</file>