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63" r:id="rId3"/>
    <p:sldId id="320" r:id="rId4"/>
    <p:sldId id="364" r:id="rId5"/>
    <p:sldId id="323" r:id="rId6"/>
    <p:sldId id="365" r:id="rId7"/>
    <p:sldId id="367" r:id="rId8"/>
    <p:sldId id="369" r:id="rId9"/>
    <p:sldId id="370" r:id="rId10"/>
    <p:sldId id="371" r:id="rId11"/>
    <p:sldId id="372" r:id="rId12"/>
    <p:sldId id="373" r:id="rId13"/>
    <p:sldId id="37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32" autoAdjust="0"/>
    <p:restoredTop sz="84409" autoAdjust="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353B2-FB5B-4E01-84AC-29BD3202DBFB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0B696A-C7ED-4966-A21B-49370E5B49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B696A-C7ED-4966-A21B-49370E5B499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B696A-C7ED-4966-A21B-49370E5B499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B696A-C7ED-4966-A21B-49370E5B499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B696A-C7ED-4966-A21B-49370E5B499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B696A-C7ED-4966-A21B-49370E5B499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0B696A-C7ED-4966-A21B-49370E5B499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BB60B-8C6D-4F56-8C8D-ACCCDD0F565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5478-41A7-4CCA-91F5-5AE61C235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658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9F467-A312-4BFC-8164-02AA10912476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A8AF-4F56-405C-A7B0-273AEDCCE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914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D6EF-369E-40EC-BBEA-C9262C41FFDB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C812-A8A3-4E33-BAC3-9560DD28C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7787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821A096-4DB9-46F7-8405-202A806F5FF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9732A-BA1C-4FC7-A26F-2A2D2C04B09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93655-36CE-4406-A121-7CE812D2E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618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3DF90-3EE3-409F-9F37-0C449E61C28C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79B0D-7515-44C9-B6C5-4E41C6CFB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073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6481A-8CA2-41E7-A6A3-0C1CE4A3A9E0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6C807-29EC-43B0-BE68-B16A35D9F3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148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70B5E-17AF-409A-BD34-2603045BF78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80F5C-23F5-4133-952D-0B8EDCB6E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795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BD04D-CAEC-4CEA-B4B2-959B677D9C58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B445-A699-4477-81AD-36EA1798C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870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9EFC6-AC4B-4990-9EE6-D53D361E553D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4484D-F98D-4879-9033-5F518470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608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F552-A9E8-4273-91E1-8130EF6F5764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52D72-7BEC-44BB-8492-6EE9816F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595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2F3B9-7AA6-4838-B2EC-3F8C5E3F35C6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F7198-FF17-4495-AD75-D7C95400D6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835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9078A-17DF-46B4-8993-90D8621E665C}" type="datetimeFigureOut">
              <a:rPr lang="ru-RU"/>
              <a:pPr>
                <a:defRPr/>
              </a:pPr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3C425D-C1F8-455E-8AFB-97C3611A87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тьяна\Pictures\Мои рисунки\Фотошоп\+ школьные\! Рамки\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4652963"/>
            <a:ext cx="8208963" cy="1320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_Albionic" pitchFamily="34" charset="-5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>Ведущий специалист Отдела образования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>Администрации </a:t>
            </a:r>
            <a:r>
              <a:rPr lang="ru-RU" sz="1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>Обливского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_Albionic" pitchFamily="34" charset="-52"/>
              </a:rPr>
              <a:t> района  Родина Т.С.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6013" y="1844675"/>
            <a:ext cx="6840537" cy="21605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 smtClean="0"/>
              <a:t>Анализ результатов оценочных процедур </a:t>
            </a:r>
            <a:endParaRPr lang="ru-RU" sz="6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ВПР 2019 Русский язык(6 класс)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4" y="4357695"/>
          <a:ext cx="8143932" cy="2192368"/>
        </p:xfrm>
        <a:graphic>
          <a:graphicData uri="http://schemas.openxmlformats.org/drawingml/2006/table">
            <a:tbl>
              <a:tblPr/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357189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1300220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38.9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34.4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10.1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22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36591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19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145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48.3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35.9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736"/>
            <a:ext cx="814393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ВПР 2019 Русский язык(7 класс)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4" y="4357695"/>
          <a:ext cx="8143932" cy="2192368"/>
        </p:xfrm>
        <a:graphic>
          <a:graphicData uri="http://schemas.openxmlformats.org/drawingml/2006/table">
            <a:tbl>
              <a:tblPr/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357189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814819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19.4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44.3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30.9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5.4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22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35171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13.5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45.8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6.6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19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148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10.8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47.3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37.8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4.1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357298"/>
            <a:ext cx="800105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Результаты ЕГЭ 2019</a:t>
            </a:r>
            <a:endParaRPr lang="ru-RU" sz="3200" b="1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1000100" y="1285860"/>
          <a:ext cx="7628028" cy="5387789"/>
        </p:xfrm>
        <a:graphic>
          <a:graphicData uri="http://schemas.openxmlformats.org/drawingml/2006/table">
            <a:tbl>
              <a:tblPr/>
              <a:tblGrid>
                <a:gridCol w="2857520"/>
                <a:gridCol w="1571636"/>
                <a:gridCol w="1643074"/>
                <a:gridCol w="1555798"/>
              </a:tblGrid>
              <a:tr h="22263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Учебный предмет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Средний балл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36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Обливский</a:t>
                      </a: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 район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Ростовская область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Российская Федерация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29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Русский язык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62,4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68,3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795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69, 5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465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Математика базовая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 4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4,05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795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55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Математика профильная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47,2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79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55,3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795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56,5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29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Физика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44,9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50,2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160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54,4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29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Обществознание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53,3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160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54,9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29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История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50,5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53,7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160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55,3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29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Химия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55,8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56,9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160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56,7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29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Биология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40,5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51,9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160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52,2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4510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Информатика и ИКТ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45,8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58,6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160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62,4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333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Ин. язык (английский)</a:t>
                      </a:r>
                      <a:r>
                        <a:rPr lang="ru-RU" sz="1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42545" marB="42545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57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1016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70,06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4455" marR="84455" marT="10160" marB="42545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18415"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73,8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Результаты ОГЭ 2019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57"/>
          <a:ext cx="8229599" cy="538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50288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Учебный предмет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Количество участников,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получивших отметку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38436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«2»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«3»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«4»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«5»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«4» и «5»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(КО)</a:t>
                      </a: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«3», «4» и «5»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(УО)</a:t>
                      </a: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MS Mincho"/>
                          <a:cs typeface="Times New Roman"/>
                        </a:rPr>
                        <a:t>Русский язык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93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49,5%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Математика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55,9%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Физика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Химия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88,2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Биология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26%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История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33,3%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Обществознание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52%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99%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География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42,1%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Информатика и ИКТ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46%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4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Литература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>
                          <a:latin typeface="Calibri"/>
                          <a:ea typeface="MS Mincho"/>
                        </a:rPr>
                        <a:t>Английский язык</a:t>
                      </a:r>
                      <a:endParaRPr lang="ru-RU" sz="1100" b="1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/>
              <a:t>Основная задача современного образования 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b="1" dirty="0" smtClean="0"/>
              <a:t>Повышение качества образования 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b="1" dirty="0" smtClean="0"/>
              <a:t>Формирование единой системы оценки качества образования</a:t>
            </a:r>
          </a:p>
          <a:p>
            <a:pPr algn="ctr">
              <a:buNone/>
            </a:pPr>
            <a:r>
              <a:rPr lang="ru-RU" sz="4400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643438" y="2357430"/>
            <a:ext cx="4846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786314" y="4143380"/>
            <a:ext cx="48463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rganization Chart 2"/>
          <p:cNvGrpSpPr>
            <a:grpSpLocks noChangeAspect="1"/>
          </p:cNvGrpSpPr>
          <p:nvPr/>
        </p:nvGrpSpPr>
        <p:grpSpPr bwMode="auto">
          <a:xfrm>
            <a:off x="214282" y="500042"/>
            <a:ext cx="8610600" cy="5715040"/>
            <a:chOff x="1561" y="2316"/>
            <a:chExt cx="7200" cy="2880"/>
          </a:xfrm>
        </p:grpSpPr>
        <p:cxnSp>
          <p:nvCxnSpPr>
            <p:cNvPr id="1028" name="_s1028"/>
            <p:cNvCxnSpPr>
              <a:cxnSpLocks noChangeShapeType="1"/>
              <a:stCxn id="19" idx="0"/>
              <a:endCxn id="16" idx="2"/>
            </p:cNvCxnSpPr>
            <p:nvPr/>
          </p:nvCxnSpPr>
          <p:spPr bwMode="auto">
            <a:xfrm rot="16200000">
              <a:off x="7503" y="4295"/>
              <a:ext cx="360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29" name="_s1029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16200000" flipV="1">
              <a:off x="4991" y="4286"/>
              <a:ext cx="360" cy="2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30" name="_s1030"/>
            <p:cNvCxnSpPr>
              <a:cxnSpLocks noChangeShapeType="1"/>
              <a:stCxn id="17" idx="0"/>
              <a:endCxn id="14" idx="2"/>
            </p:cNvCxnSpPr>
            <p:nvPr/>
          </p:nvCxnSpPr>
          <p:spPr bwMode="auto">
            <a:xfrm rot="16200000">
              <a:off x="2462" y="4295"/>
              <a:ext cx="360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1" name="_s1031"/>
            <p:cNvCxnSpPr>
              <a:cxnSpLocks noChangeShapeType="1"/>
              <a:stCxn id="16" idx="0"/>
              <a:endCxn id="13" idx="2"/>
            </p:cNvCxnSpPr>
            <p:nvPr/>
          </p:nvCxnSpPr>
          <p:spPr bwMode="auto">
            <a:xfrm rot="5400000" flipH="1">
              <a:off x="6242" y="1955"/>
              <a:ext cx="360" cy="2521"/>
            </a:xfrm>
            <a:prstGeom prst="bentConnector3">
              <a:avLst>
                <a:gd name="adj1" fmla="val 1875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32" name="_s1032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16200000">
              <a:off x="4982" y="3215"/>
              <a:ext cx="360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3" name="_s1033"/>
            <p:cNvCxnSpPr>
              <a:cxnSpLocks noChangeShapeType="1"/>
              <a:stCxn id="14" idx="0"/>
            </p:cNvCxnSpPr>
            <p:nvPr/>
          </p:nvCxnSpPr>
          <p:spPr bwMode="auto">
            <a:xfrm rot="5400000" flipH="1" flipV="1">
              <a:off x="3917" y="2048"/>
              <a:ext cx="72" cy="2624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13" name="_s1034"/>
            <p:cNvSpPr>
              <a:spLocks noChangeArrowheads="1"/>
            </p:cNvSpPr>
            <p:nvPr/>
          </p:nvSpPr>
          <p:spPr bwMode="auto">
            <a:xfrm>
              <a:off x="4081" y="231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Единая система оценки качества </a:t>
              </a:r>
              <a:r>
                <a:rPr lang="ru-RU" sz="1600" b="1" dirty="0" smtClean="0">
                  <a:latin typeface="Arial" charset="0"/>
                </a:rPr>
                <a:t>образования</a:t>
              </a:r>
              <a:endPara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1035"/>
            <p:cNvSpPr>
              <a:spLocks noChangeArrowheads="1"/>
            </p:cNvSpPr>
            <p:nvPr/>
          </p:nvSpPr>
          <p:spPr bwMode="auto">
            <a:xfrm>
              <a:off x="1561" y="339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600" b="1" dirty="0" smtClean="0">
                  <a:solidFill>
                    <a:srgbClr val="FFFF99"/>
                  </a:solidFill>
                  <a:latin typeface="Arial" charset="0"/>
                </a:rPr>
                <a:t>Международные исследования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" name="_s1036"/>
            <p:cNvSpPr>
              <a:spLocks noChangeArrowheads="1"/>
            </p:cNvSpPr>
            <p:nvPr/>
          </p:nvSpPr>
          <p:spPr bwMode="auto">
            <a:xfrm>
              <a:off x="4081" y="339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FF99"/>
                  </a:solidFill>
                  <a:effectLst/>
                  <a:latin typeface="Arial" charset="0"/>
                  <a:cs typeface="Arial" charset="0"/>
                </a:rPr>
                <a:t>Национальные исследования (НИКО)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" name="_s1037"/>
            <p:cNvSpPr>
              <a:spLocks noChangeArrowheads="1"/>
            </p:cNvSpPr>
            <p:nvPr/>
          </p:nvSpPr>
          <p:spPr bwMode="auto">
            <a:xfrm>
              <a:off x="6601" y="3396"/>
              <a:ext cx="2160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FF99"/>
                  </a:solidFill>
                  <a:effectLst/>
                  <a:latin typeface="Arial" charset="0"/>
                  <a:cs typeface="Arial" charset="0"/>
                </a:rPr>
                <a:t>Региональные исследования (РИКО)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_s1038"/>
            <p:cNvSpPr>
              <a:spLocks noChangeArrowheads="1"/>
            </p:cNvSpPr>
            <p:nvPr/>
          </p:nvSpPr>
          <p:spPr bwMode="auto">
            <a:xfrm>
              <a:off x="1562" y="4476"/>
              <a:ext cx="2159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  <a:cs typeface="Arial" charset="0"/>
                </a:rPr>
                <a:t>ВПР</a:t>
              </a:r>
            </a:p>
          </p:txBody>
        </p:sp>
        <p:sp>
          <p:nvSpPr>
            <p:cNvPr id="18" name="_s1039"/>
            <p:cNvSpPr>
              <a:spLocks noChangeArrowheads="1"/>
            </p:cNvSpPr>
            <p:nvPr/>
          </p:nvSpPr>
          <p:spPr bwMode="auto">
            <a:xfrm>
              <a:off x="4082" y="4476"/>
              <a:ext cx="2198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ru-RU" sz="1600" b="1" dirty="0" smtClean="0">
                  <a:solidFill>
                    <a:srgbClr val="FFFF00"/>
                  </a:solidFill>
                  <a:latin typeface="Arial" charset="0"/>
                </a:rPr>
                <a:t>ГИА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9" name="_s1040"/>
            <p:cNvSpPr>
              <a:spLocks noChangeArrowheads="1"/>
            </p:cNvSpPr>
            <p:nvPr/>
          </p:nvSpPr>
          <p:spPr bwMode="auto">
            <a:xfrm>
              <a:off x="6602" y="4476"/>
              <a:ext cx="2159" cy="7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00CCFF">
                    <a:gamma/>
                    <a:shade val="46275"/>
                    <a:invGamma/>
                  </a:srgbClr>
                </a:gs>
                <a:gs pos="50000">
                  <a:srgbClr val="00CCFF"/>
                </a:gs>
                <a:gs pos="100000">
                  <a:srgbClr val="00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  <a:cs typeface="Arial" charset="0"/>
                </a:rPr>
                <a:t>Исследование</a:t>
              </a:r>
              <a:r>
                <a:rPr kumimoji="0" lang="ru-RU" sz="1600" b="1" i="0" u="none" strike="noStrike" cap="none" normalizeH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Arial" charset="0"/>
                  <a:cs typeface="Arial" charset="0"/>
                </a:rPr>
                <a:t> профессиональных компетенций учителей</a:t>
              </a:r>
              <a:endPara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Прямая соединительная линия 20"/>
          <p:cNvCxnSpPr>
            <a:stCxn id="17" idx="3"/>
            <a:endCxn id="18" idx="1"/>
          </p:cNvCxnSpPr>
          <p:nvPr/>
        </p:nvCxnSpPr>
        <p:spPr>
          <a:xfrm>
            <a:off x="2797462" y="5500702"/>
            <a:ext cx="431726" cy="158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8" idx="3"/>
            <a:endCxn id="19" idx="1"/>
          </p:cNvCxnSpPr>
          <p:nvPr/>
        </p:nvCxnSpPr>
        <p:spPr>
          <a:xfrm>
            <a:off x="5857813" y="5500702"/>
            <a:ext cx="38508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r>
              <a:rPr lang="ru-RU" dirty="0" smtClean="0"/>
              <a:t>ВПР 2019 Математика(4 класс)</a:t>
            </a:r>
            <a:endParaRPr lang="ru-RU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8429684" cy="3143272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4929197"/>
          <a:ext cx="8429682" cy="1714515"/>
        </p:xfrm>
        <a:graphic>
          <a:graphicData uri="http://schemas.openxmlformats.org/drawingml/2006/table">
            <a:tbl>
              <a:tblPr/>
              <a:tblGrid>
                <a:gridCol w="1404947"/>
                <a:gridCol w="1404947"/>
                <a:gridCol w="1404947"/>
                <a:gridCol w="1404947"/>
                <a:gridCol w="1404947"/>
                <a:gridCol w="1404947"/>
              </a:tblGrid>
              <a:tr h="342903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9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3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1548189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2.4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18.6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43.5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35.5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3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42911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28.6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3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166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4.8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31.3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50.6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13.3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dirty="0" smtClean="0"/>
              <a:t>ВПР 2019 Математика(5 класс)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4800600" y="3200400"/>
            <a:ext cx="39862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ctr" eaLnBrk="0" hangingPunct="0"/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7"/>
            <a:ext cx="850112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57156" y="4665774"/>
          <a:ext cx="8501124" cy="1835060"/>
        </p:xfrm>
        <a:graphic>
          <a:graphicData uri="http://schemas.openxmlformats.org/drawingml/2006/table">
            <a:tbl>
              <a:tblPr/>
              <a:tblGrid>
                <a:gridCol w="1416854"/>
                <a:gridCol w="1416854"/>
                <a:gridCol w="1416854"/>
                <a:gridCol w="1416854"/>
                <a:gridCol w="1416854"/>
                <a:gridCol w="1416854"/>
              </a:tblGrid>
              <a:tr h="262136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2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5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1419498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11.6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34.2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555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39683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9.8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36.7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18.5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78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7.6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36.3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ВПР 2019 Математика(6 класс)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736"/>
            <a:ext cx="814393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4" y="4357695"/>
          <a:ext cx="8143932" cy="2286015"/>
        </p:xfrm>
        <a:graphic>
          <a:graphicData uri="http://schemas.openxmlformats.org/drawingml/2006/table">
            <a:tbl>
              <a:tblPr/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357189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1293311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11.4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40.5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38.8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36403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9.8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41.6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9.6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19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6.8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47.9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41.1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4.1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ВПР 2019 Математика(7 класс)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4" y="4357695"/>
          <a:ext cx="8143932" cy="2286015"/>
        </p:xfrm>
        <a:graphic>
          <a:graphicData uri="http://schemas.openxmlformats.org/drawingml/2006/table">
            <a:tbl>
              <a:tblPr/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357189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839959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8.8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40.4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34866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7.9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14.3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19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143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44.8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36.4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11.2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71612"/>
            <a:ext cx="828680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ВПР 2019 Русский язык(4 класс)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4" y="4357695"/>
          <a:ext cx="8143932" cy="2286015"/>
        </p:xfrm>
        <a:graphic>
          <a:graphicData uri="http://schemas.openxmlformats.org/drawingml/2006/table">
            <a:tbl>
              <a:tblPr/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357189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1538281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46.9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42578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19.8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19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168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34.5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13.1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357298"/>
            <a:ext cx="814393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ВПР 2019 Русский язык(5 класс)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4" y="4357695"/>
          <a:ext cx="8143932" cy="2192368"/>
        </p:xfrm>
        <a:graphic>
          <a:graphicData uri="http://schemas.openxmlformats.org/drawingml/2006/table">
            <a:tbl>
              <a:tblPr/>
              <a:tblGrid>
                <a:gridCol w="1357322"/>
                <a:gridCol w="1357322"/>
                <a:gridCol w="1357322"/>
                <a:gridCol w="1357322"/>
                <a:gridCol w="1357322"/>
                <a:gridCol w="1357322"/>
              </a:tblGrid>
              <a:tr h="357189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участников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Распределение групп баллов в %</a:t>
                      </a:r>
                      <a:endParaRPr lang="ru-RU" sz="1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«2»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«3»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«4»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«5»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469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Вся выборка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00"/>
                        </a:lnSpc>
                        <a:spcBef>
                          <a:spcPts val="7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1408499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13.5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22">
                <a:tc>
                  <a:txBody>
                    <a:bodyPr/>
                    <a:lstStyle/>
                    <a:p>
                      <a:pPr marL="9525" algn="ctr">
                        <a:lnSpc>
                          <a:spcPts val="128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Ростовская обл.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39405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11.5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38.8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35.6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14.2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19"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Обливский район</a:t>
                      </a:r>
                      <a:endParaRPr lang="ru-RU" sz="12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85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159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49.7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9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500174"/>
            <a:ext cx="807249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ышение качества образования учащихс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360</TotalTime>
  <Words>644</Words>
  <Application>Microsoft Office PowerPoint</Application>
  <PresentationFormat>Экран (4:3)</PresentationFormat>
  <Paragraphs>386</Paragraphs>
  <Slides>13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Повышение качества образования учащихся</vt:lpstr>
      <vt:lpstr>Анализ результатов оценочных процедур </vt:lpstr>
      <vt:lpstr>  Основная задача современного образования  </vt:lpstr>
      <vt:lpstr>Слайд 3</vt:lpstr>
      <vt:lpstr>ВПР 2019 Математика(4 класс)</vt:lpstr>
      <vt:lpstr>ВПР 2019 Математика(5 класс)</vt:lpstr>
      <vt:lpstr>ВПР 2019 Математика(6 класс)</vt:lpstr>
      <vt:lpstr>ВПР 2019 Математика(7 класс)</vt:lpstr>
      <vt:lpstr>ВПР 2019 Русский язык(4 класс)</vt:lpstr>
      <vt:lpstr>ВПР 2019 Русский язык(5 класс)</vt:lpstr>
      <vt:lpstr>ВПР 2019 Русский язык(6 класс)</vt:lpstr>
      <vt:lpstr>ВПР 2019 Русский язык(7 класс)</vt:lpstr>
      <vt:lpstr>Результаты ЕГЭ 2019</vt:lpstr>
      <vt:lpstr>Результаты ОГЭ 2019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«ПОВЫШЕНИЕ КАЧЕСТВА ОБРАЗОВАНИЯ УЧАЩИХСЯ»  </dc:title>
  <dc:creator>Татьяна</dc:creator>
  <cp:lastModifiedBy>Татьяна</cp:lastModifiedBy>
  <cp:revision>48</cp:revision>
  <dcterms:created xsi:type="dcterms:W3CDTF">2012-11-15T19:51:52Z</dcterms:created>
  <dcterms:modified xsi:type="dcterms:W3CDTF">2020-02-06T12:31:40Z</dcterms:modified>
</cp:coreProperties>
</file>