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81" r:id="rId3"/>
    <p:sldId id="257" r:id="rId4"/>
    <p:sldId id="291" r:id="rId5"/>
    <p:sldId id="297" r:id="rId6"/>
    <p:sldId id="298" r:id="rId7"/>
    <p:sldId id="278" r:id="rId8"/>
    <p:sldId id="286" r:id="rId9"/>
    <p:sldId id="293" r:id="rId10"/>
    <p:sldId id="292" r:id="rId11"/>
    <p:sldId id="301" r:id="rId12"/>
    <p:sldId id="302" r:id="rId13"/>
    <p:sldId id="295" r:id="rId14"/>
    <p:sldId id="303" r:id="rId15"/>
    <p:sldId id="300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EF06AA-F85E-4C7B-A094-C819B5D25F34}">
          <p14:sldIdLst>
            <p14:sldId id="283"/>
            <p14:sldId id="281"/>
            <p14:sldId id="257"/>
            <p14:sldId id="291"/>
            <p14:sldId id="297"/>
            <p14:sldId id="298"/>
            <p14:sldId id="278"/>
            <p14:sldId id="286"/>
            <p14:sldId id="293"/>
            <p14:sldId id="292"/>
            <p14:sldId id="301"/>
            <p14:sldId id="302"/>
            <p14:sldId id="295"/>
            <p14:sldId id="303"/>
            <p14:sldId id="300"/>
          </p14:sldIdLst>
        </p14:section>
        <p14:section name="Раздел без заголовка" id="{1BE8BFDC-C329-465C-A9F1-A6BCA959C24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86482" autoAdjust="0"/>
  </p:normalViewPr>
  <p:slideViewPr>
    <p:cSldViewPr>
      <p:cViewPr varScale="1">
        <p:scale>
          <a:sx n="82" d="100"/>
          <a:sy n="82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4F27-4AD1-46C9-9F0B-866B107FAFF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DF4778-774D-43DC-887E-0F7D3E641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4F27-4AD1-46C9-9F0B-866B107FAFF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4778-774D-43DC-887E-0F7D3E641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4F27-4AD1-46C9-9F0B-866B107FAFF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4778-774D-43DC-887E-0F7D3E641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774F27-4AD1-46C9-9F0B-866B107FAFF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4DF4778-774D-43DC-887E-0F7D3E641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4F27-4AD1-46C9-9F0B-866B107FAFF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4778-774D-43DC-887E-0F7D3E641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4F27-4AD1-46C9-9F0B-866B107FAFF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4778-774D-43DC-887E-0F7D3E641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4778-774D-43DC-887E-0F7D3E641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4F27-4AD1-46C9-9F0B-866B107FAFF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4F27-4AD1-46C9-9F0B-866B107FAFF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4778-774D-43DC-887E-0F7D3E641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4F27-4AD1-46C9-9F0B-866B107FAFF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4778-774D-43DC-887E-0F7D3E641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774F27-4AD1-46C9-9F0B-866B107FAFF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DF4778-774D-43DC-887E-0F7D3E641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4F27-4AD1-46C9-9F0B-866B107FAFF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DF4778-774D-43DC-887E-0F7D3E641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774F27-4AD1-46C9-9F0B-866B107FAFF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4DF4778-774D-43DC-887E-0F7D3E641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396044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декабря – международный день борьбы с КОРРУПЦИЕЙ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97604"/>
            <a:ext cx="3672408" cy="26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0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lang="ru-RU" sz="32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ПРОТИВОДЕЙСТВИЕ КОРРУПЦИИ  в РФ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764704"/>
            <a:ext cx="309086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1958"/>
            <a:ext cx="849694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endParaRPr lang="ru-RU" sz="2600" dirty="0" smtClean="0">
              <a:solidFill>
                <a:srgbClr val="414141"/>
              </a:solidFill>
              <a:latin typeface="Arial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endParaRPr lang="ru-RU" sz="2600" dirty="0">
              <a:solidFill>
                <a:srgbClr val="414141"/>
              </a:solidFill>
              <a:latin typeface="Arial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endParaRPr lang="ru-RU" sz="2600" dirty="0" smtClean="0">
              <a:solidFill>
                <a:srgbClr val="414141"/>
              </a:solidFill>
              <a:latin typeface="Arial"/>
            </a:endParaRPr>
          </a:p>
          <a:p>
            <a:pPr marL="457200" lvl="0" indent="-457200" algn="just">
              <a:spcBef>
                <a:spcPts val="600"/>
              </a:spcBef>
              <a:buClr>
                <a:srgbClr val="F3A447"/>
              </a:buClr>
              <a:buSzPct val="85000"/>
              <a:buFont typeface="Arial" panose="020B0604020202020204" pitchFamily="34" charset="0"/>
              <a:buChar char="•"/>
            </a:pPr>
            <a:endParaRPr lang="ru-RU" sz="2600" dirty="0" smtClean="0">
              <a:solidFill>
                <a:srgbClr val="414141"/>
              </a:solidFill>
              <a:latin typeface="Arial"/>
            </a:endParaRPr>
          </a:p>
          <a:p>
            <a:pPr lvl="0" algn="just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600" dirty="0" smtClean="0">
                <a:solidFill>
                  <a:srgbClr val="414141"/>
                </a:solidFill>
                <a:latin typeface="Arial"/>
              </a:rPr>
              <a:t>                                                                                               Согласно </a:t>
            </a:r>
            <a:r>
              <a:rPr lang="ru-RU" sz="2600" dirty="0">
                <a:solidFill>
                  <a:srgbClr val="C00000"/>
                </a:solidFill>
                <a:latin typeface="Arial"/>
              </a:rPr>
              <a:t>статье 13 Закона </a:t>
            </a:r>
            <a:r>
              <a:rPr lang="ru-RU" sz="2600" dirty="0">
                <a:solidFill>
                  <a:srgbClr val="414141"/>
                </a:solidFill>
                <a:latin typeface="Arial"/>
              </a:rPr>
              <a:t>граждане </a:t>
            </a:r>
            <a:r>
              <a:rPr lang="ru-RU" sz="2600" dirty="0" smtClean="0">
                <a:solidFill>
                  <a:srgbClr val="414141"/>
                </a:solidFill>
                <a:latin typeface="Arial"/>
              </a:rPr>
              <a:t>РФ, </a:t>
            </a:r>
            <a:r>
              <a:rPr lang="ru-RU" sz="2600" dirty="0">
                <a:solidFill>
                  <a:srgbClr val="414141"/>
                </a:solidFill>
                <a:latin typeface="Arial"/>
              </a:rPr>
              <a:t>иностранные граждане и лица без гражданства за совершение коррупционных правонарушений </a:t>
            </a:r>
            <a:r>
              <a:rPr lang="ru-RU" sz="2600" dirty="0" smtClean="0">
                <a:solidFill>
                  <a:srgbClr val="414141"/>
                </a:solidFill>
                <a:latin typeface="Arial"/>
              </a:rPr>
              <a:t>несут:                         </a:t>
            </a:r>
          </a:p>
          <a:p>
            <a:pPr lvl="0" algn="just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600" dirty="0" smtClean="0">
                <a:solidFill>
                  <a:srgbClr val="414141"/>
                </a:solidFill>
                <a:latin typeface="Arial"/>
              </a:rPr>
              <a:t>- </a:t>
            </a: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уголовную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, </a:t>
            </a:r>
            <a:endParaRPr lang="ru-RU" sz="28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lvl="0" algn="just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- административную</a:t>
            </a: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, </a:t>
            </a:r>
            <a:endParaRPr lang="ru-RU" sz="28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lvl="0" algn="just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- гражданско-правовую</a:t>
            </a:r>
          </a:p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- дисциплинарную ответственность  </a:t>
            </a:r>
            <a:r>
              <a:rPr lang="ru-RU" sz="2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                                       </a:t>
            </a:r>
            <a:r>
              <a:rPr lang="ru-RU" sz="2600" i="1" dirty="0">
                <a:solidFill>
                  <a:srgbClr val="414141"/>
                </a:solidFill>
                <a:latin typeface="Arial"/>
              </a:rPr>
              <a:t>в соответствии с законодательством Российской Федерации</a:t>
            </a:r>
            <a:r>
              <a:rPr lang="ru-RU" sz="2600" dirty="0">
                <a:solidFill>
                  <a:srgbClr val="414141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1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187280"/>
          </a:xfrm>
        </p:spPr>
        <p:txBody>
          <a:bodyPr>
            <a:noAutofit/>
          </a:bodyPr>
          <a:lstStyle/>
          <a:p>
            <a:pPr marL="0" lvl="0" indent="0">
              <a:spcBef>
                <a:spcPts val="750"/>
              </a:spcBef>
              <a:spcAft>
                <a:spcPts val="750"/>
              </a:spcAft>
              <a:buClr>
                <a:srgbClr val="F3A447"/>
              </a:buClr>
              <a:buNone/>
            </a:pPr>
            <a:r>
              <a:rPr lang="ru-RU" sz="22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 </a:t>
            </a:r>
            <a:r>
              <a:rPr lang="ru-RU" sz="22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мошенничество и его виды (ст. </a:t>
            </a:r>
            <a:r>
              <a:rPr lang="ru-RU" sz="22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159-159.6</a:t>
            </a:r>
            <a:r>
              <a:rPr lang="ru-RU" sz="22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УК РФ</a:t>
            </a:r>
            <a:r>
              <a:rPr lang="ru-RU" sz="22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),                                                                - присвоение </a:t>
            </a:r>
            <a:r>
              <a:rPr lang="ru-RU" sz="22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или растрата (ст. 160</a:t>
            </a:r>
            <a:r>
              <a:rPr lang="ru-RU" sz="18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)(с </a:t>
            </a:r>
            <a:r>
              <a:rPr lang="ru-RU" sz="18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использованием служебного </a:t>
            </a:r>
            <a:r>
              <a:rPr lang="ru-RU" sz="18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положения),                                                                                                                                                                    </a:t>
            </a:r>
            <a:r>
              <a:rPr lang="ru-RU" sz="22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злоупотребление </a:t>
            </a:r>
            <a:r>
              <a:rPr lang="ru-RU" sz="22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должностными полномочиями (ст. 285</a:t>
            </a:r>
            <a:r>
              <a:rPr lang="ru-RU" sz="22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),                             - незаконное </a:t>
            </a:r>
            <a:r>
              <a:rPr lang="ru-RU" sz="22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участие в предпринимательской </a:t>
            </a:r>
            <a:r>
              <a:rPr lang="ru-RU" sz="22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деятельности(ст</a:t>
            </a:r>
            <a:r>
              <a:rPr lang="ru-RU" sz="22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289),                                                                 </a:t>
            </a:r>
            <a:r>
              <a:rPr lang="ru-RU" sz="22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- получение </a:t>
            </a:r>
            <a:r>
              <a:rPr lang="ru-RU" sz="22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взятки (ст. 290),                                                                </a:t>
            </a:r>
            <a:r>
              <a:rPr lang="ru-RU" sz="22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- дача </a:t>
            </a:r>
            <a:r>
              <a:rPr lang="ru-RU" sz="22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взятки (ст. 291), </a:t>
            </a:r>
            <a:r>
              <a:rPr lang="ru-RU" sz="22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                                               - п</a:t>
            </a:r>
            <a:r>
              <a:rPr lang="ru-RU" sz="22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осредничество </a:t>
            </a:r>
            <a:r>
              <a:rPr lang="ru-RU" sz="22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 </a:t>
            </a:r>
            <a:r>
              <a:rPr lang="ru-RU" sz="22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взяточничестве </a:t>
            </a:r>
            <a:r>
              <a:rPr lang="ru-RU" sz="22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22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ст. 291.1),</a:t>
            </a:r>
            <a:r>
              <a:rPr lang="ru-RU" sz="22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                                               - служебный </a:t>
            </a:r>
            <a:r>
              <a:rPr lang="ru-RU" sz="22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подлог (ст. 292), </a:t>
            </a:r>
            <a:r>
              <a:rPr lang="ru-RU" sz="22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                                      - воспрепятствование </a:t>
            </a:r>
            <a:r>
              <a:rPr lang="ru-RU" sz="22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законной предпринимательской деятельности (ст.169), </a:t>
            </a:r>
            <a:r>
              <a:rPr lang="ru-RU" sz="22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                                                  - легализация </a:t>
            </a:r>
            <a:r>
              <a:rPr lang="ru-RU" sz="22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(отмывание) денежных </a:t>
            </a:r>
            <a:r>
              <a:rPr lang="ru-RU" sz="22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средств или </a:t>
            </a:r>
            <a:r>
              <a:rPr lang="ru-RU" sz="22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иного имущества, приобретенных</a:t>
            </a:r>
            <a:r>
              <a:rPr lang="ru-RU" sz="22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преступным путем (ст.ст.174, 174.1)                                  -</a:t>
            </a:r>
            <a:r>
              <a:rPr lang="ru-RU" sz="22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приобретение </a:t>
            </a:r>
            <a:r>
              <a:rPr lang="ru-RU" sz="22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или сбыт имущества, заведомо </a:t>
            </a:r>
            <a:r>
              <a:rPr lang="ru-RU" sz="22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добытого  </a:t>
            </a:r>
            <a:r>
              <a:rPr lang="ru-RU" sz="22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преступным </a:t>
            </a:r>
            <a:r>
              <a:rPr lang="ru-RU" sz="22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путем </a:t>
            </a:r>
            <a:r>
              <a:rPr lang="ru-RU" sz="22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22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ст. 175),</a:t>
            </a:r>
            <a:r>
              <a:rPr lang="ru-RU" sz="22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- ограничение </a:t>
            </a:r>
            <a:r>
              <a:rPr lang="ru-RU" sz="22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конкуренции (ст. 178),                          </a:t>
            </a:r>
            <a:r>
              <a:rPr lang="ru-RU" sz="2200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- коммерческий </a:t>
            </a:r>
            <a:r>
              <a:rPr lang="ru-RU" sz="22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подкуп (ст. 204).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2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600"/>
              </a:spcBef>
            </a:pPr>
            <a:r>
              <a:rPr lang="ru-RU" sz="29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ПРОТИВОДЕЙСТВИЕ КОРРУПЦИИ  в </a:t>
            </a:r>
            <a:r>
              <a:rPr lang="ru-RU" sz="2900" b="1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РФ                                       </a:t>
            </a:r>
            <a:r>
              <a:rPr lang="ru-RU" sz="2400" b="1" kern="1800" spc="0" dirty="0" smtClean="0">
                <a:ln>
                  <a:noFill/>
                </a:ln>
                <a:solidFill>
                  <a:srgbClr val="A5B592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 </a:t>
            </a:r>
            <a:r>
              <a:rPr lang="ru-RU" sz="2400" b="1" kern="1800" spc="0" dirty="0">
                <a:ln>
                  <a:noFill/>
                </a:ln>
                <a:solidFill>
                  <a:srgbClr val="A5B592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причисляет к </a:t>
            </a:r>
            <a:r>
              <a:rPr lang="ru-RU" sz="2400" b="1" kern="1800" spc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коррупционным</a:t>
            </a:r>
            <a:r>
              <a:rPr lang="ru-RU" sz="2400" b="1" kern="1800" spc="0" dirty="0">
                <a:ln>
                  <a:noFill/>
                </a:ln>
                <a:solidFill>
                  <a:srgbClr val="A5B592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такие </a:t>
            </a:r>
            <a:r>
              <a:rPr lang="ru-RU" sz="2400" b="1" kern="1800" spc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преступления:</a:t>
            </a:r>
            <a:endParaRPr lang="ru-RU" sz="2400" b="1" spc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esktop\коррупция\картинки о коррупции\1_vzatka_2_prestupni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3"/>
          <a:stretch/>
        </p:blipFill>
        <p:spPr bwMode="auto">
          <a:xfrm>
            <a:off x="6444208" y="2276872"/>
            <a:ext cx="2072004" cy="14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 преступления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коррупционной направленности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Уголовным кодексом Российской Федерации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установлены санкции, которые предусматривают следующие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виды наказаний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                   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штраф;                                                                                                 - лишение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права занимать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определенные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должности или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заниматься                    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определенной деятельностью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                                                                         - обязательные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работы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                                                                                  - исправительные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работы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                                                                               - принудительные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работы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                                                                                - ограничение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свободы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                                                                                       - лишение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свободы на определенный срок (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 15 лет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r>
              <a:rPr lang="ru-RU" sz="32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ПРОТИВОДЕЙСТВИЕ КОРРУПЦИИ  в РФ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8840"/>
            <a:ext cx="2163068" cy="330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58450"/>
            <a:ext cx="23042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9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ПРОТИВОДЕЙСТВИЕ КОРРУПЦИИ  в РФ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8496944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Основные составы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административных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правонарушений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коррупционного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характера, предусмотренных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Кодексом Российской Федерации об административных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правонарушениях (КоАП РФ)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подкуп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избирателей  и другие правонарушения в период избирательной компании(ст. ст. 5.16,  5.17, 5.20, 5.45, 5.47,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5.50 КоАП РФ);                                                                                                       - мелкое хищение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(путем присвоения или растраты) (ст. 7.27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);                                            - 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сфере закупок товаров, работ, услуг для обеспечения государственных и муниципальных нужд  (ст.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7.29, 7.30, 7.32);                                                                                         - в сфере заключения  государственного контракта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государственному оборонному заказу (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ст.ст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7.29.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1, </a:t>
            </a:r>
            <a:r>
              <a:rPr lang="ru-RU" sz="20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7.29.2</a:t>
            </a:r>
            <a:r>
              <a:rPr lang="ru-RU" sz="20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                                                               - ограничение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конкуренции органами власти, органами местного самоуправления (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14.9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);                                                                                                      - использование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служебной информации на рынке ценных бумаг (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15.21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);                                                                                                                                       - незаконное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вознаграждение от имени юридического лица (ст. 19.28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);                      - незаконное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привлечение к трудовой деятельности государственного служащего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(бывшего государственного (муниципального) служащего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(ст. 19.29).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ПРОТИВОДЕЙСТВИЕ КОРРУПЦИИ  в РФ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64704"/>
            <a:ext cx="8136904" cy="381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 совершение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административных правонарушений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коррупционной направленности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Кодексом Российской Федерации об административных правонарушениях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установлены санкции, которые предусматривают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виды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наказаний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административный 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штраф;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административный арест (до 15 суток);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дисквалификация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00919"/>
            <a:ext cx="2713360" cy="403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9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9442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5000"/>
              </a:lnSpc>
              <a:buClr>
                <a:srgbClr val="F3A447"/>
              </a:buCl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телефон доверия»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вопросам противодействия коррупции в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Рособрнадзоре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+7 (495)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608-74-85;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kern="50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- </a:t>
            </a:r>
            <a:r>
              <a:rPr lang="ru-RU" sz="2800" b="1" kern="5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Минобразование</a:t>
            </a:r>
            <a:r>
              <a:rPr lang="ru-RU" sz="2800" b="1" kern="50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Ростовской области</a:t>
            </a:r>
            <a:r>
              <a:rPr lang="ru-RU" sz="2800" kern="50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</a:t>
            </a:r>
            <a:r>
              <a:rPr lang="ru-RU" sz="2800" b="1" i="1" kern="50" dirty="0">
                <a:solidFill>
                  <a:srgbClr val="C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«Стоп, коррупция!»</a:t>
            </a:r>
            <a:r>
              <a:rPr lang="ru-RU" sz="2800" kern="50" dirty="0">
                <a:solidFill>
                  <a:srgbClr val="C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ru-RU" sz="2800" b="1" kern="50" dirty="0">
                <a:solidFill>
                  <a:srgbClr val="C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-  8(863) </a:t>
            </a:r>
            <a:r>
              <a:rPr lang="ru-RU" sz="2800" b="1" kern="50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240-41-91</a:t>
            </a:r>
            <a:r>
              <a:rPr lang="ru-RU" sz="2800" b="1" u="sng" kern="50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;</a:t>
            </a:r>
            <a:endParaRPr lang="ru-RU" sz="2800" b="1" dirty="0">
              <a:solidFill>
                <a:srgbClr val="C00000"/>
              </a:solidFill>
              <a:latin typeface="Arial"/>
              <a:ea typeface="Times New Roman"/>
            </a:endParaRPr>
          </a:p>
          <a:p>
            <a:pPr marL="0" lvl="0" indent="0" algn="ctr">
              <a:spcBef>
                <a:spcPts val="750"/>
              </a:spcBef>
              <a:spcAft>
                <a:spcPts val="750"/>
              </a:spcAft>
              <a:buClr>
                <a:srgbClr val="F3A447"/>
              </a:buCl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Телефонная линия «противодействие коррупции»                        </a:t>
            </a:r>
            <a:r>
              <a:rPr lang="ru-RU" sz="2900" b="1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8 800 250 47 04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075" name="Picture 3" descr="C:\Users\User\Desktop\коррупция\картинки о коррупции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66742"/>
            <a:ext cx="48768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736503"/>
            <a:ext cx="28803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800" b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050" name="Picture 2" descr="C:\Users\User\Desktop\коррупция\картинки о коррупции\unnamed (8) - коп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82" b="27459"/>
          <a:stretch/>
        </p:blipFill>
        <p:spPr bwMode="auto">
          <a:xfrm>
            <a:off x="5940152" y="3861048"/>
            <a:ext cx="2576120" cy="232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1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КОРРУПЦИИ</a:t>
            </a:r>
            <a:endParaRPr lang="ru-RU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4293096"/>
            <a:ext cx="3528392" cy="2376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философ-материалист, один из основателей современной политической философии, теории общественного договора и теории государственного суверенитета.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90867" y="692696"/>
            <a:ext cx="4059936" cy="616530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3100" b="1" spc="25" dirty="0" smtClean="0">
              <a:ln w="3200">
                <a:solidFill>
                  <a:srgbClr val="FEFAC9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2C3756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202122"/>
              </a:solidFill>
              <a:latin typeface="Arial"/>
              <a:ea typeface="Times New Roman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202122"/>
              </a:solidFill>
              <a:latin typeface="Arial"/>
              <a:ea typeface="Times New Roman"/>
            </a:endParaRPr>
          </a:p>
        </p:txBody>
      </p:sp>
      <p:pic>
        <p:nvPicPr>
          <p:cNvPr id="6146" name="Picture 2" descr="C:\Users\User\Desktop\Томас Гобб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1" y="1922104"/>
            <a:ext cx="2355110" cy="24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92696"/>
            <a:ext cx="46085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i="1" spc="25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</a:t>
            </a:r>
            <a:r>
              <a:rPr lang="ru-RU" sz="2200" b="1" i="1" spc="25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Коррупция  </a:t>
            </a:r>
            <a:r>
              <a:rPr lang="ru-RU" sz="2200" b="1" i="1" spc="25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«есть  корень, из  которого </a:t>
            </a:r>
            <a:r>
              <a:rPr lang="ru-RU" sz="2200" b="1" i="1" spc="25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вытекают   </a:t>
            </a:r>
            <a:r>
              <a:rPr lang="ru-RU" sz="2200" b="1" i="1" spc="25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во все времена  и  при    всяких    соблазнах   презрение   ко    всем    законам»</a:t>
            </a:r>
            <a:r>
              <a:rPr lang="ru-RU" sz="2200" b="1" i="1" spc="-10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                                                             </a:t>
            </a:r>
            <a:r>
              <a:rPr lang="ru-RU" sz="2200" b="1" i="1" spc="25" dirty="0" err="1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2C3756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Томмас</a:t>
            </a:r>
            <a:r>
              <a:rPr lang="ru-RU" sz="2200" b="1" i="1" spc="25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2C3756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Гоббс</a:t>
            </a:r>
            <a:endParaRPr lang="ru-RU" sz="2200" b="1" i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1" b="14670"/>
          <a:stretch/>
        </p:blipFill>
        <p:spPr bwMode="auto">
          <a:xfrm>
            <a:off x="5076056" y="677305"/>
            <a:ext cx="3744416" cy="464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8944"/>
            <a:ext cx="2477882" cy="172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07904" y="3982996"/>
            <a:ext cx="5112568" cy="2687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1125"/>
              </a:spcBef>
              <a:spcAft>
                <a:spcPts val="1125"/>
              </a:spcAft>
            </a:pPr>
            <a:endParaRPr lang="ru-RU" sz="2200" b="1" i="1" spc="25" dirty="0" smtClean="0">
              <a:solidFill>
                <a:srgbClr val="FF0000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  <a:p>
            <a:pPr lvl="0" algn="r">
              <a:spcBef>
                <a:spcPts val="1125"/>
              </a:spcBef>
              <a:spcAft>
                <a:spcPts val="1125"/>
              </a:spcAft>
            </a:pPr>
            <a:endParaRPr lang="ru-RU" sz="2200" b="1" i="1" spc="25" dirty="0">
              <a:solidFill>
                <a:srgbClr val="FF0000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  <a:p>
            <a:pPr lvl="0" algn="r">
              <a:spcBef>
                <a:spcPts val="1125"/>
              </a:spcBef>
              <a:spcAft>
                <a:spcPts val="1125"/>
              </a:spcAft>
            </a:pPr>
            <a:r>
              <a:rPr lang="ru-RU" sz="2200" b="1" i="1" spc="25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          «Коррупция деморализует   </a:t>
            </a:r>
            <a:r>
              <a:rPr lang="ru-RU" sz="2200" b="1" i="1" spc="25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общество,  разлагает   власть   и  государственный   аппарат»                                                                               </a:t>
            </a:r>
            <a:r>
              <a:rPr lang="ru-RU" sz="2200" b="1" i="1" spc="25" dirty="0">
                <a:solidFill>
                  <a:srgbClr val="2C3756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В.В. Путин,   Президент РФ</a:t>
            </a:r>
            <a:endParaRPr lang="ru-RU" sz="2200" dirty="0">
              <a:solidFill>
                <a:prstClr val="black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7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0364" y="3898"/>
            <a:ext cx="8507288" cy="2844552"/>
          </a:xfrm>
        </p:spPr>
        <p:txBody>
          <a:bodyPr>
            <a:normAutofit fontScale="90000"/>
          </a:bodyPr>
          <a:lstStyle/>
          <a:p>
            <a:pPr lvl="0">
              <a:spcBef>
                <a:spcPts val="600"/>
              </a:spcBef>
            </a:pPr>
            <a:r>
              <a:rPr lang="ru-RU" sz="2400" spc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/>
                <a:cs typeface="+mn-cs"/>
              </a:rPr>
              <a:t>    </a:t>
            </a:r>
            <a:br>
              <a:rPr lang="ru-RU" sz="2400" spc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/>
                <a:cs typeface="+mn-cs"/>
              </a:rPr>
            </a:br>
            <a:r>
              <a:rPr lang="ru-RU" sz="2400" spc="0" dirty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/>
                <a:cs typeface="+mn-cs"/>
              </a:rPr>
              <a:t/>
            </a:r>
            <a:br>
              <a:rPr lang="ru-RU" sz="2400" spc="0" dirty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/>
                <a:cs typeface="+mn-cs"/>
              </a:rPr>
            </a:br>
            <a:r>
              <a:rPr lang="ru-RU" sz="2400" spc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/>
                <a:cs typeface="+mn-cs"/>
              </a:rPr>
              <a:t/>
            </a:r>
            <a:br>
              <a:rPr lang="ru-RU" sz="2400" spc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/>
                <a:cs typeface="+mn-cs"/>
              </a:rPr>
            </a:br>
            <a:r>
              <a:rPr lang="ru-RU" sz="2200" b="1" spc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Ежегодно</a:t>
            </a:r>
            <a:r>
              <a:rPr lang="ru-RU" sz="2200" b="1" spc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200" b="1" u="sng" spc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 декабря </a:t>
            </a:r>
            <a:r>
              <a:rPr lang="ru-RU" sz="2200" b="1" spc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200" b="1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отмечается</a:t>
            </a:r>
            <a:r>
              <a:rPr lang="ru-RU" sz="2200" b="1" spc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200" b="1" spc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Международный день борьбы с </a:t>
            </a:r>
            <a:r>
              <a:rPr lang="ru-RU" sz="22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коррупцией</a:t>
            </a:r>
            <a:r>
              <a:rPr lang="ru-RU" sz="2200" b="1" spc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В </a:t>
            </a:r>
            <a:r>
              <a:rPr lang="ru-RU" sz="2200" b="1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этот день в 2003 году в мексиканском городе </a:t>
            </a:r>
            <a:r>
              <a:rPr lang="ru-RU" sz="2200" b="1" spc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Мерида</a:t>
            </a:r>
            <a:r>
              <a:rPr lang="ru-RU" sz="2200" b="1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Политической конференции высокого уровня </a:t>
            </a:r>
            <a:r>
              <a:rPr lang="ru-RU" sz="2200" spc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было</a:t>
            </a:r>
            <a:r>
              <a:rPr lang="ru-RU" sz="2200" b="1" spc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spc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объявлено </a:t>
            </a:r>
            <a:r>
              <a:rPr lang="ru-RU" sz="2200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решении учредить </a:t>
            </a:r>
            <a:r>
              <a:rPr lang="ru-RU" sz="2200" spc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Международный день борьбы с коррупцией</a:t>
            </a:r>
            <a:r>
              <a:rPr lang="ru-RU" sz="2200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spc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</a:t>
            </a:r>
            <a:r>
              <a:rPr lang="ru-RU" sz="2200" b="1" spc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открыта </a:t>
            </a:r>
            <a:r>
              <a:rPr lang="ru-RU" sz="2200" b="1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подписания </a:t>
            </a:r>
            <a:r>
              <a:rPr lang="ru-RU" sz="2200" b="1" spc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Конвенция ООН </a:t>
            </a:r>
            <a:r>
              <a:rPr lang="ru-RU" sz="2200" b="1" spc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против </a:t>
            </a:r>
            <a:r>
              <a:rPr lang="ru-RU" sz="2200" b="1" spc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коррупции:</a:t>
            </a:r>
            <a:r>
              <a:rPr lang="ru-RU" sz="2200" b="1" spc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«для </a:t>
            </a:r>
            <a:r>
              <a:rPr lang="ru-RU" sz="2200" b="1" spc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противодействия коррупции, «наносящей ущерб развитию стран и представляющей угрозу демократии и режиму правового государства».</a:t>
            </a:r>
            <a:r>
              <a:rPr lang="ru-RU" sz="2200" b="1" spc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spc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spc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2367170"/>
            <a:ext cx="2880320" cy="43741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 algn="ctr">
              <a:buNone/>
            </a:pP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Специальный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представитель Генерального секретаря ООН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Ганс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</a:t>
            </a:r>
            <a:r>
              <a:rPr lang="ru-RU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попадайтесь в болото коррупции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0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131840" y="2367171"/>
            <a:ext cx="5832648" cy="4014157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Россия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числе первых стран подписала Конвенцию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В </a:t>
            </a:r>
            <a:r>
              <a:rPr lang="ru-RU" sz="20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своем выступлении на конференции  глава российской делегации замминистра иностранных дел РФ Алексей Мешков  подчеркнул</a:t>
            </a:r>
            <a:r>
              <a:rPr lang="ru-RU" sz="20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                                                                                        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Россия ведёт с коррупцией </a:t>
            </a:r>
            <a:r>
              <a:rPr lang="ru-RU" sz="2000" b="1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                          бескомпромиссную </a:t>
            </a:r>
            <a:r>
              <a:rPr lang="ru-RU" sz="2000" b="1" i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борьбу </a:t>
            </a:r>
            <a:r>
              <a:rPr lang="ru-RU" sz="2000" b="1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и                                                       </a:t>
            </a:r>
            <a:r>
              <a:rPr lang="ru-RU" sz="2000" b="1" i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готова к конструктивному </a:t>
            </a:r>
            <a:r>
              <a:rPr lang="ru-RU" sz="2000" b="1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                                                взаимодействию </a:t>
            </a:r>
            <a:r>
              <a:rPr lang="ru-RU" sz="2000" b="1" i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на </a:t>
            </a:r>
            <a:r>
              <a:rPr lang="ru-RU" sz="2000" b="1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                                                          антикоррупционном   </a:t>
            </a:r>
            <a:r>
              <a:rPr lang="ru-RU" sz="2000" b="1" i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фронте </a:t>
            </a:r>
            <a:r>
              <a:rPr lang="ru-RU" sz="2000" b="1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                                                          со </a:t>
            </a:r>
            <a:r>
              <a:rPr lang="ru-RU" sz="2000" b="1" i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всеми государствами </a:t>
            </a:r>
            <a:r>
              <a:rPr lang="ru-RU" sz="2000" b="1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                                                                                        и </a:t>
            </a:r>
            <a:r>
              <a:rPr lang="ru-RU" sz="2000" b="1" i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соответствующими </a:t>
            </a:r>
            <a:r>
              <a:rPr lang="ru-RU" sz="2000" b="1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                                                   международными </a:t>
            </a:r>
            <a:r>
              <a:rPr lang="ru-RU" sz="2000" b="1" i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организациями»</a:t>
            </a:r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2084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Helvetica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Helvetica"/>
                <a:ea typeface="Times New Roman"/>
              </a:rPr>
            </a:br>
            <a:endParaRPr lang="ru-RU" dirty="0"/>
          </a:p>
        </p:txBody>
      </p:sp>
      <p:pic>
        <p:nvPicPr>
          <p:cNvPr id="2050" name="Picture 2" descr="C:\Users\User\Desktop\ханс корел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r="10745"/>
          <a:stretch/>
        </p:blipFill>
        <p:spPr bwMode="auto">
          <a:xfrm>
            <a:off x="323528" y="2636913"/>
            <a:ext cx="23762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79924"/>
            <a:ext cx="22494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1245" y="260648"/>
            <a:ext cx="8229600" cy="1217154"/>
          </a:xfrm>
        </p:spPr>
        <p:txBody>
          <a:bodyPr>
            <a:normAutofit/>
          </a:bodyPr>
          <a:lstStyle/>
          <a:p>
            <a:pPr algn="ctr">
              <a:lnSpc>
                <a:spcPts val="168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Индекс восприятия</a:t>
            </a:r>
            <a:r>
              <a:rPr lang="ru-RU" sz="32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 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коррупции</a:t>
            </a:r>
            <a:br>
              <a:rPr lang="ru-RU" sz="320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в разных странах  мира в 2019 г.</a:t>
            </a:r>
            <a:endParaRPr lang="ru-RU" sz="3200" dirty="0">
              <a:solidFill>
                <a:srgbClr val="C00000"/>
              </a:solidFill>
              <a:effectLst/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24614"/>
              </p:ext>
            </p:extLst>
          </p:nvPr>
        </p:nvGraphicFramePr>
        <p:xfrm>
          <a:off x="2209800" y="4005063"/>
          <a:ext cx="4724400" cy="192786"/>
        </p:xfrm>
        <a:graphic>
          <a:graphicData uri="http://schemas.openxmlformats.org/drawingml/2006/table">
            <a:tbl>
              <a:tblPr firstRow="1" firstCol="1" bandRow="1"/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 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2" descr="C:\Users\User\Desktop\Transparency_international_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1"/>
            <a:ext cx="84969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ПРОТИВОДЕЙСТВИЕ КОРРУПЦИИ  </a:t>
            </a:r>
            <a:r>
              <a:rPr lang="ru-RU" sz="3200" b="1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в МИРЕ</a:t>
            </a:r>
            <a:br>
              <a:rPr lang="ru-RU" sz="3200" b="1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4265616" cy="5832648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None/>
            </a:pPr>
            <a:r>
              <a:rPr lang="ru-RU" sz="16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СИНГАПУР    </a:t>
            </a:r>
          </a:p>
          <a:p>
            <a:pPr marL="0" lvl="0" indent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None/>
            </a:pPr>
            <a:r>
              <a:rPr lang="ru-RU" sz="16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Сингапурская </a:t>
            </a:r>
            <a:r>
              <a:rPr lang="ru-RU" sz="1600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стратегия борьбы с коррупцией - отличается строгостью и последовательностью, основываясь на «логике в контроле за коррупцией</a:t>
            </a:r>
            <a:r>
              <a:rPr lang="ru-RU" sz="1600" dirty="0" smtClean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»:                                                       - регламентировали действия чиновников,                                                                 - устранили двусмысленность во всех законах,                                                                      -отменили многие разрешения и лицензирования,                                                              - последовательно и неукоснительно  соблюдали принцип верховенства закона и равенства всех перед законом,                                                        - упростили процедуры,                                                     - министры, уличенные в коррупции были приговорены к реальным срокам заключения.  </a:t>
            </a:r>
            <a:r>
              <a:rPr lang="ru-RU" sz="1600" dirty="0" smtClean="0">
                <a:solidFill>
                  <a:srgbClr val="666666"/>
                </a:solidFill>
                <a:latin typeface="Arial"/>
                <a:ea typeface="Times New Roman"/>
              </a:rPr>
              <a:t>Сингапур </a:t>
            </a:r>
            <a:r>
              <a:rPr lang="ru-RU" sz="1600" dirty="0">
                <a:solidFill>
                  <a:srgbClr val="666666"/>
                </a:solidFill>
                <a:latin typeface="Arial"/>
                <a:ea typeface="Times New Roman"/>
              </a:rPr>
              <a:t>занимает </a:t>
            </a:r>
            <a:r>
              <a:rPr lang="ru-RU" sz="1600" dirty="0" smtClean="0">
                <a:solidFill>
                  <a:srgbClr val="666666"/>
                </a:solidFill>
                <a:latin typeface="Arial"/>
                <a:ea typeface="Times New Roman"/>
              </a:rPr>
              <a:t>лидирующее место </a:t>
            </a:r>
            <a:r>
              <a:rPr lang="ru-RU" sz="1600" dirty="0">
                <a:solidFill>
                  <a:srgbClr val="666666"/>
                </a:solidFill>
                <a:latin typeface="Arial"/>
                <a:ea typeface="Times New Roman"/>
              </a:rPr>
              <a:t>в мире по отсутствию коррупции, экономической свободе и развитию.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499992" y="692696"/>
            <a:ext cx="4464496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ШВЕЦИЯ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1600" dirty="0" smtClean="0">
                <a:solidFill>
                  <a:srgbClr val="6666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В Швеции был разработан и начал исполняться комплекс мер направленных   на полное исключение меркантильных соображений у чиновников.   </a:t>
            </a:r>
          </a:p>
          <a:p>
            <a:pPr marL="0" lvl="0" indent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None/>
            </a:pPr>
            <a:r>
              <a:rPr lang="ru-RU" sz="1600" dirty="0">
                <a:solidFill>
                  <a:srgbClr val="6666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6666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Госрегулирование было основано на стимулах честного и ответственного управления – через налоги, льготы и субсидии, а не с помощью запретов и разрешений, получаемых из тех или иных органов власти.                                                       </a:t>
            </a:r>
            <a:r>
              <a:rPr lang="ru-RU" sz="1600" dirty="0">
                <a:solidFill>
                  <a:srgbClr val="6666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Спустя всего несколько лет честность стала социальной нормой среди бюрократии.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1600" dirty="0" smtClean="0">
                <a:solidFill>
                  <a:srgbClr val="6666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США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1600" dirty="0" smtClean="0">
                <a:solidFill>
                  <a:srgbClr val="6666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США используются чрезвычайная жесткость законов, штрафы в тройном размере взятки, тюремное заключение       до 15 лет, при отягчающих обстоятельствах – до 20 лет. Поощрение чиновник может получить только официально. Нет иммунитета для должностных лиц.</a:t>
            </a:r>
            <a:endParaRPr lang="ru-RU" sz="1600" spc="-100" dirty="0" smtClean="0">
              <a:ln w="3200">
                <a:solidFill>
                  <a:srgbClr val="FEFAC9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320" y="15070293"/>
            <a:ext cx="967536" cy="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437112"/>
            <a:ext cx="573406" cy="30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коррупция\Без названия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6756" y="620688"/>
            <a:ext cx="498798" cy="31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егафлаг | Флаг страны Сингапур купить в интернет магазине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664" y="692713"/>
            <a:ext cx="554037" cy="36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568952" cy="684312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ПРОТИВОДЕЙСТВИЕ КОРРУПЦИИ  </a:t>
            </a:r>
            <a:r>
              <a:rPr lang="ru-RU" sz="2900" b="1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в МИРЕ</a:t>
            </a:r>
            <a:endParaRPr lang="ru-RU" sz="2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496944" cy="469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6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ФИНЛЯНДИЯ  </a:t>
            </a:r>
          </a:p>
          <a:p>
            <a:pPr lvl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600" dirty="0" smtClean="0">
                <a:solidFill>
                  <a:srgbClr val="6666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Финляндская </a:t>
            </a:r>
            <a:r>
              <a:rPr lang="ru-RU" sz="1600" dirty="0">
                <a:solidFill>
                  <a:srgbClr val="6666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стратегия борьбы с </a:t>
            </a:r>
            <a:r>
              <a:rPr lang="ru-RU" sz="1600" dirty="0" smtClean="0">
                <a:solidFill>
                  <a:srgbClr val="6666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коррупцией: </a:t>
            </a:r>
            <a:r>
              <a:rPr lang="ru-RU" sz="1600" dirty="0">
                <a:solidFill>
                  <a:srgbClr val="6666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фактическое отсутствие специального закона о коррупции. Коррупция рассматривалась как часть уголовной преступности и регулировалась на всех уровнях законодательства, норм и других систем контроля. Особенностью Финляндии было сравнительно мягкое наказание за получение взятки чиновниками — от штрафа до 4 лет лишения </a:t>
            </a:r>
            <a:r>
              <a:rPr lang="ru-RU" sz="1600" dirty="0" smtClean="0">
                <a:solidFill>
                  <a:srgbClr val="6666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свободы.</a:t>
            </a:r>
          </a:p>
          <a:p>
            <a:pPr lvl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6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КОРЕЯ </a:t>
            </a:r>
          </a:p>
          <a:p>
            <a:pPr lvl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6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Корее внедрена «культура прозрачности», система контроля действий чиновников – право расследования коррупции любому гражданину.</a:t>
            </a:r>
          </a:p>
          <a:p>
            <a:pPr lvl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6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КИТАЙ                                               </a:t>
            </a:r>
          </a:p>
          <a:p>
            <a:pPr lvl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600" dirty="0" smtClean="0">
                <a:solidFill>
                  <a:srgbClr val="6666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Китай в борьбе </a:t>
            </a:r>
            <a:r>
              <a:rPr lang="ru-RU" sz="1600" dirty="0">
                <a:solidFill>
                  <a:srgbClr val="6666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 коррупцией</a:t>
            </a:r>
            <a:r>
              <a:rPr lang="ru-RU" sz="1600" dirty="0" smtClean="0">
                <a:solidFill>
                  <a:srgbClr val="6666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использует превалирование репрессивных мер воздействия. Создан Антикоррупционный комитет. За коррупционные преступления предусмотрена смертная казнь (1200 чел. - расстреляны, 8000 бежали из страны). Запрет заниматься бизнесом детям и родственникам.</a:t>
            </a:r>
            <a:endParaRPr lang="ru-RU" sz="1600" b="1" spc="-100" dirty="0" smtClean="0">
              <a:ln w="3200">
                <a:solidFill>
                  <a:srgbClr val="FEFAC9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19" y="4005064"/>
            <a:ext cx="687624" cy="45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919" y="2866923"/>
            <a:ext cx="710629" cy="4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коррупция\200px-Flag_of_Finland_(1918).svg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9542" y="980728"/>
            <a:ext cx="64221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17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112568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20"/>
              </a:spcAft>
              <a:buClrTx/>
              <a:buSzPts val="1000"/>
              <a:buNone/>
              <a:tabLst>
                <a:tab pos="4572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международное законодательство:</a:t>
            </a:r>
          </a:p>
          <a:p>
            <a:pPr marL="0" lvl="0" indent="0">
              <a:spcBef>
                <a:spcPts val="0"/>
              </a:spcBef>
              <a:spcAft>
                <a:spcPts val="120"/>
              </a:spcAft>
              <a:buClrTx/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Конвенция об уголовной ответственности за коррупцию. — Совет Европы. Страсбург: 27.01.1999.                                                          </a:t>
            </a:r>
          </a:p>
          <a:p>
            <a:pPr marL="0" lvl="0" indent="0">
              <a:spcBef>
                <a:spcPts val="0"/>
              </a:spcBef>
              <a:spcAft>
                <a:spcPts val="120"/>
              </a:spcAft>
              <a:buClrTx/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Конвенция о гражданско-правовой ответственности за коррупцию. </a:t>
            </a:r>
            <a:r>
              <a:rPr lang="ru-RU" sz="24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Совет Европы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                       </a:t>
            </a:r>
          </a:p>
          <a:p>
            <a:pPr marL="0" lvl="0" indent="0">
              <a:spcBef>
                <a:spcPts val="0"/>
              </a:spcBef>
              <a:spcAft>
                <a:spcPts val="120"/>
              </a:spcAft>
              <a:buClrTx/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Конвенция ООН против коррупции, 31.10.2003 и другие.  </a:t>
            </a:r>
          </a:p>
          <a:p>
            <a:pPr lvl="0">
              <a:spcBef>
                <a:spcPts val="0"/>
              </a:spcBef>
              <a:spcAft>
                <a:spcPts val="120"/>
              </a:spcAft>
              <a:buClrTx/>
              <a:buSzPts val="1000"/>
              <a:buFontTx/>
              <a:buChar char="-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ПРОТИВОДЕЙСТВИЕ КОРРУПЦИИ  в РФ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User\Desktop\коррупция\270611_1593499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249676" cy="28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российское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законодательство: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r>
              <a:rPr lang="ru-RU" sz="32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ПРОТИВОДЕЙСТВИЕ КОРРУПЦИИ  в РФ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57" y="1198541"/>
            <a:ext cx="2805113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66843"/>
            <a:ext cx="6606480" cy="4575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Федеральный </a:t>
            </a:r>
            <a:r>
              <a:rPr lang="ru-RU" sz="24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 «О ратификации  Конвенции ООН против коррупции» от 08.03.2006.                                                                </a:t>
            </a:r>
            <a:r>
              <a:rPr lang="ru-RU" sz="24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</a:t>
            </a:r>
          </a:p>
          <a:p>
            <a:pPr marL="274320" lvl="0" indent="-274320">
              <a:spcAft>
                <a:spcPts val="120"/>
              </a:spcAft>
              <a:buSzPts val="1000"/>
              <a:buFontTx/>
              <a:buChar char="-"/>
              <a:tabLst>
                <a:tab pos="457200" algn="l"/>
              </a:tabLst>
            </a:pPr>
            <a:endParaRPr lang="ru-RU" sz="2400" dirty="0">
              <a:solidFill>
                <a:srgbClr val="A5B592">
                  <a:lumMod val="50000"/>
                </a:srgb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 </a:t>
            </a:r>
            <a:r>
              <a:rPr lang="ru-RU" sz="24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Федеральный </a:t>
            </a:r>
            <a:r>
              <a:rPr lang="ru-RU" sz="24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                                                                </a:t>
            </a:r>
            <a:r>
              <a:rPr lang="ru-RU" sz="24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«О  противодействии коррупции» </a:t>
            </a:r>
            <a:r>
              <a:rPr lang="ru-RU" sz="24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от </a:t>
            </a:r>
            <a:r>
              <a:rPr lang="ru-RU" sz="24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25.12.2008 № 273-ФЗ.                                                       </a:t>
            </a:r>
            <a:r>
              <a:rPr lang="ru-RU" sz="24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</a:t>
            </a:r>
          </a:p>
          <a:p>
            <a:pPr marL="274320" lvl="0" indent="-274320">
              <a:spcAft>
                <a:spcPts val="120"/>
              </a:spcAft>
              <a:buSzPts val="1000"/>
              <a:buFontTx/>
              <a:buChar char="-"/>
              <a:tabLst>
                <a:tab pos="457200" algn="l"/>
              </a:tabLst>
            </a:pPr>
            <a:endParaRPr lang="ru-RU" sz="2400" dirty="0">
              <a:solidFill>
                <a:srgbClr val="A5B592">
                  <a:lumMod val="50000"/>
                </a:srgb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Указ Президента Российской </a:t>
            </a:r>
            <a:r>
              <a:rPr lang="ru-RU" sz="24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Федерации                                           </a:t>
            </a:r>
            <a:r>
              <a:rPr lang="ru-RU" sz="24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«О национальном плане противодействия коррупции  на 2018-2020 годы» </a:t>
            </a:r>
            <a:r>
              <a:rPr lang="ru-RU" sz="24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от </a:t>
            </a:r>
            <a:r>
              <a:rPr lang="ru-RU" sz="2400" dirty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29.06.2018 г. № </a:t>
            </a:r>
            <a:r>
              <a:rPr lang="ru-RU" sz="2400" dirty="0" smtClean="0">
                <a:solidFill>
                  <a:srgbClr val="A5B592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378   и другие.</a:t>
            </a:r>
            <a:endParaRPr lang="ru-RU" sz="2400" dirty="0">
              <a:solidFill>
                <a:srgbClr val="A5B592">
                  <a:lumMod val="50000"/>
                </a:srgb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32856"/>
            <a:ext cx="8640960" cy="3960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Федерального закона Российской Федерации № </a:t>
            </a:r>
            <a:r>
              <a:rPr lang="ru-RU" sz="2000" dirty="0" smtClean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</a:t>
            </a:r>
            <a:r>
              <a:rPr lang="ru-RU" sz="2000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15.12.2008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противодействии коррупции» </a:t>
            </a:r>
            <a:r>
              <a:rPr lang="ru-RU" sz="2000" dirty="0" smtClean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</a:t>
            </a:r>
            <a:r>
              <a:rPr lang="ru-RU" sz="2000" dirty="0" smtClean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                                                                      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злоупотребление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служебным положением,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- дача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взятки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                                                          - получение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взятки,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- злоупотребление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полномочиями, коммерческий подкуп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иное незаконное использование физическим лицом своего должностного положения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лицами, а также совершение указанных действий от имени или в интересах юридического лица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ПРОТИВОДЕЙСТВИЕ КОРРУПЦИИ  в РФ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309086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9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1958</TotalTime>
  <Words>1123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SimSun</vt:lpstr>
      <vt:lpstr>Arial</vt:lpstr>
      <vt:lpstr>Arial Black</vt:lpstr>
      <vt:lpstr>Calibri</vt:lpstr>
      <vt:lpstr>Constantia</vt:lpstr>
      <vt:lpstr>Helvetica</vt:lpstr>
      <vt:lpstr>Monotype Corsiva</vt:lpstr>
      <vt:lpstr>Times New Roman</vt:lpstr>
      <vt:lpstr>Wingdings 2</vt:lpstr>
      <vt:lpstr>Бумажная</vt:lpstr>
      <vt:lpstr> 9 декабря – международный день борьбы с КОРРУПЦИЕЙ </vt:lpstr>
      <vt:lpstr>О КОРРУПЦИИ</vt:lpstr>
      <vt:lpstr>       Ежегодно 9 декабря  отмечается Международный день борьбы с коррупцией.  В этот день в 2003 году в мексиканском городе Мерида на Политической конференции высокого уровня было объявлено о решении учредить Международный день борьбы с коррупцией  и открыта для подписания Конвенция ООН против коррупции: «для противодействия коррупции, «наносящей ущерб развитию стран и представляющей угрозу демократии и режиму правового государства». .</vt:lpstr>
      <vt:lpstr>Индекс восприятия коррупции  в разных странах  мира в 2019 г.</vt:lpstr>
      <vt:lpstr>ПРОТИВОДЕЙСТВИЕ КОРРУПЦИИ  в МИРЕ </vt:lpstr>
      <vt:lpstr>ПРОТИВОДЕЙСТВИЕ КОРРУПЦИИ  в МИРЕ</vt:lpstr>
      <vt:lpstr>ПРОТИВОДЕЙСТВИЕ КОРРУПЦИИ  в РФ</vt:lpstr>
      <vt:lpstr>ПРОТИВОДЕЙСТВИЕ КОРРУПЦИИ  в РФ</vt:lpstr>
      <vt:lpstr>ПРОТИВОДЕЙСТВИЕ КОРРУПЦИИ  в РФ</vt:lpstr>
      <vt:lpstr>ПРОТИВОДЕЙСТВИЕ КОРРУПЦИИ  в РФ</vt:lpstr>
      <vt:lpstr>ПРОТИВОДЕЙСТВИЕ КОРРУПЦИИ  в РФ                                       Закон причисляет к коррупционным такие преступления:</vt:lpstr>
      <vt:lpstr>ПРОТИВОДЕЙСТВИЕ КОРРУПЦИИ  в РФ</vt:lpstr>
      <vt:lpstr>ПРОТИВОДЕЙСТВИЕ КОРРУПЦИИ  в РФ</vt:lpstr>
      <vt:lpstr>ПРОТИВОДЕЙСТВИЕ КОРРУПЦИИ  в РФ</vt:lpstr>
      <vt:lpstr>Телефонная линия «противодействие коррупции»                        8 800 250 47 04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Эльвира</cp:lastModifiedBy>
  <cp:revision>173</cp:revision>
  <cp:lastPrinted>2020-12-29T11:22:35Z</cp:lastPrinted>
  <dcterms:created xsi:type="dcterms:W3CDTF">2011-11-21T15:54:17Z</dcterms:created>
  <dcterms:modified xsi:type="dcterms:W3CDTF">2020-12-29T11:22:41Z</dcterms:modified>
</cp:coreProperties>
</file>