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
  </p:notesMasterIdLst>
  <p:sldIdLst>
    <p:sldId id="272" r:id="rId2"/>
    <p:sldId id="257" r:id="rId3"/>
    <p:sldId id="258" r:id="rId4"/>
    <p:sldId id="260" r:id="rId5"/>
    <p:sldId id="261" r:id="rId6"/>
    <p:sldId id="264" r:id="rId7"/>
    <p:sldId id="265" r:id="rId8"/>
    <p:sldId id="266" r:id="rId9"/>
    <p:sldId id="267" r:id="rId10"/>
    <p:sldId id="268" r:id="rId11"/>
    <p:sldId id="269" r:id="rId12"/>
    <p:sldId id="270" r:id="rId13"/>
  </p:sldIdLst>
  <p:sldSz cx="9144000" cy="6858000" type="screen4x3"/>
  <p:notesSz cx="6858000" cy="9144000"/>
  <p:defaultTextStyle>
    <a:defPPr lvl="0">
      <a:defRPr lang="ru-RU"/>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1" d="100"/>
          <a:sy n="91" d="100"/>
        </p:scale>
        <p:origin x="-2214" y="-52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610ED3-EAA6-4E5E-A6C5-5E929F6744DD}" type="datetimeFigureOut">
              <a:rPr lang="ru-RU" smtClean="0"/>
              <a:t>07.11.2020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9678E9-48A7-46BE-9544-443E8CC26889}" type="slidenum">
              <a:rPr lang="ru-RU" smtClean="0"/>
              <a:t>‹#›</a:t>
            </a:fld>
            <a:endParaRPr lang="ru-RU"/>
          </a:p>
        </p:txBody>
      </p:sp>
    </p:spTree>
    <p:extLst>
      <p:ext uri="{BB962C8B-B14F-4D97-AF65-F5344CB8AC3E}">
        <p14:creationId xmlns:p14="http://schemas.microsoft.com/office/powerpoint/2010/main" val="4054385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F9678E9-48A7-46BE-9544-443E8CC26889}" type="slidenum">
              <a:rPr lang="ru-RU" smtClean="0"/>
              <a:t>12</a:t>
            </a:fld>
            <a:endParaRPr lang="ru-RU"/>
          </a:p>
        </p:txBody>
      </p:sp>
    </p:spTree>
    <p:extLst>
      <p:ext uri="{BB962C8B-B14F-4D97-AF65-F5344CB8AC3E}">
        <p14:creationId xmlns:p14="http://schemas.microsoft.com/office/powerpoint/2010/main" val="3271921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2426" y="2895600"/>
            <a:ext cx="4572000" cy="13687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5" name="Rectangle 14"/>
          <p:cNvSpPr/>
          <p:nvPr/>
        </p:nvSpPr>
        <p:spPr>
          <a:xfrm>
            <a:off x="0" y="4743451"/>
            <a:ext cx="9144000" cy="21145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0" y="4714875"/>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ate Placeholder 21"/>
          <p:cNvSpPr>
            <a:spLocks noGrp="1"/>
          </p:cNvSpPr>
          <p:nvPr>
            <p:ph type="dt" sz="half" idx="10"/>
          </p:nvPr>
        </p:nvSpPr>
        <p:spPr/>
        <p:txBody>
          <a:bodyPr/>
          <a:lstStyle/>
          <a:p>
            <a:fld id="{59D0EBD5-494C-41FA-B116-B97458608F35}" type="datetimeFigureOut">
              <a:rPr lang="ru-RU" smtClean="0"/>
              <a:t>07.11.2020</a:t>
            </a:fld>
            <a:endParaRPr lang="ru-RU" dirty="0"/>
          </a:p>
        </p:txBody>
      </p:sp>
      <p:sp>
        <p:nvSpPr>
          <p:cNvPr id="23" name="Slide Number Placeholder 22"/>
          <p:cNvSpPr>
            <a:spLocks noGrp="1"/>
          </p:cNvSpPr>
          <p:nvPr>
            <p:ph type="sldNum" sz="quarter" idx="11"/>
          </p:nvPr>
        </p:nvSpPr>
        <p:spPr/>
        <p:txBody>
          <a:bodyPr/>
          <a:lstStyle/>
          <a:p>
            <a:fld id="{F14EAF02-EECF-45F0-A7B9-14DED302937C}" type="slidenum">
              <a:rPr lang="ru-RU" smtClean="0"/>
              <a:t>‹#›</a:t>
            </a:fld>
            <a:endParaRPr lang="ru-RU" dirty="0"/>
          </a:p>
        </p:txBody>
      </p:sp>
      <p:sp>
        <p:nvSpPr>
          <p:cNvPr id="24" name="Footer Placeholder 23"/>
          <p:cNvSpPr>
            <a:spLocks noGrp="1"/>
          </p:cNvSpPr>
          <p:nvPr>
            <p:ph type="ftr" sz="quarter" idx="12"/>
          </p:nvPr>
        </p:nvSpPr>
        <p:spPr/>
        <p:txBody>
          <a:bodyPr/>
          <a:lstStyle/>
          <a:p>
            <a:endParaRPr lang="ru-RU" dirty="0"/>
          </a:p>
        </p:txBody>
      </p:sp>
      <p:sp>
        <p:nvSpPr>
          <p:cNvPr id="12" name="Title 11"/>
          <p:cNvSpPr>
            <a:spLocks noGrp="1"/>
          </p:cNvSpPr>
          <p:nvPr>
            <p:ph type="title"/>
          </p:nvPr>
        </p:nvSpPr>
        <p:spPr>
          <a:xfrm>
            <a:off x="352426" y="457200"/>
            <a:ext cx="7680960" cy="2438399"/>
          </a:xfrm>
        </p:spPr>
        <p:txBody>
          <a:bodyPr>
            <a:normAutofit/>
          </a:bodyPr>
          <a:lstStyle>
            <a:lvl1pPr>
              <a:spcBef>
                <a:spcPts val="0"/>
              </a:spcBef>
              <a:defRPr kumimoji="0" lang="en-US" sz="6000" b="1" i="0" u="none" strike="noStrike" kern="1200" cap="none" spc="0" normalizeH="0" baseline="0" noProof="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r>
              <a:rPr lang="ru-RU" smtClean="0"/>
              <a:t>Образец заголовка</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59D0EBD5-494C-41FA-B116-B97458608F35}" type="datetimeFigureOut">
              <a:rPr lang="ru-RU" smtClean="0"/>
              <a:t>07.11.2020</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14EAF02-EECF-45F0-A7B9-14DED302937C}" type="slidenum">
              <a:rPr lang="ru-RU" smtClean="0"/>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59D0EBD5-494C-41FA-B116-B97458608F35}" type="datetimeFigureOut">
              <a:rPr lang="ru-RU" smtClean="0"/>
              <a:t>07.11.2020</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14EAF02-EECF-45F0-A7B9-14DED302937C}" type="slidenum">
              <a:rPr lang="ru-RU" smtClean="0"/>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30"/>
          <p:cNvSpPr>
            <a:spLocks noGrp="1"/>
          </p:cNvSpPr>
          <p:nvPr>
            <p:ph sz="quarter" idx="13"/>
          </p:nvPr>
        </p:nvSpPr>
        <p:spPr>
          <a:xfrm>
            <a:off x="352426" y="1463040"/>
            <a:ext cx="7680960" cy="47244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2" name="Date Placeholder 11"/>
          <p:cNvSpPr>
            <a:spLocks noGrp="1"/>
          </p:cNvSpPr>
          <p:nvPr>
            <p:ph type="dt" sz="half" idx="14"/>
          </p:nvPr>
        </p:nvSpPr>
        <p:spPr/>
        <p:txBody>
          <a:bodyPr/>
          <a:lstStyle/>
          <a:p>
            <a:fld id="{59D0EBD5-494C-41FA-B116-B97458608F35}" type="datetimeFigureOut">
              <a:rPr lang="ru-RU" smtClean="0"/>
              <a:t>07.11.2020</a:t>
            </a:fld>
            <a:endParaRPr lang="ru-RU" dirty="0"/>
          </a:p>
        </p:txBody>
      </p:sp>
      <p:sp>
        <p:nvSpPr>
          <p:cNvPr id="19" name="Slide Number Placeholder 18"/>
          <p:cNvSpPr>
            <a:spLocks noGrp="1"/>
          </p:cNvSpPr>
          <p:nvPr>
            <p:ph type="sldNum" sz="quarter" idx="15"/>
          </p:nvPr>
        </p:nvSpPr>
        <p:spPr/>
        <p:txBody>
          <a:bodyPr/>
          <a:lstStyle/>
          <a:p>
            <a:fld id="{F14EAF02-EECF-45F0-A7B9-14DED302937C}" type="slidenum">
              <a:rPr lang="ru-RU" smtClean="0"/>
              <a:t>‹#›</a:t>
            </a:fld>
            <a:endParaRPr lang="ru-RU" dirty="0"/>
          </a:p>
        </p:txBody>
      </p:sp>
      <p:sp>
        <p:nvSpPr>
          <p:cNvPr id="21" name="Footer Placeholder 20"/>
          <p:cNvSpPr>
            <a:spLocks noGrp="1"/>
          </p:cNvSpPr>
          <p:nvPr>
            <p:ph type="ftr" sz="quarter" idx="16"/>
          </p:nvPr>
        </p:nvSpPr>
        <p:spPr/>
        <p:txBody>
          <a:bodyPr/>
          <a:lstStyle/>
          <a:p>
            <a:endParaRPr lang="ru-RU" dirty="0"/>
          </a:p>
        </p:txBody>
      </p:sp>
      <p:sp>
        <p:nvSpPr>
          <p:cNvPr id="8" name="Title 7"/>
          <p:cNvSpPr>
            <a:spLocks noGrp="1"/>
          </p:cNvSpPr>
          <p:nvPr>
            <p:ph type="title"/>
          </p:nvPr>
        </p:nvSpPr>
        <p:spPr/>
        <p:txBody>
          <a:bodyPr/>
          <a:lstStyle/>
          <a:p>
            <a:r>
              <a:rPr lang="ru-RU" smtClean="0"/>
              <a:t>Образец заголовка</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p:nvPr>
        </p:nvSpPr>
        <p:spPr>
          <a:xfrm>
            <a:off x="352426" y="4003302"/>
            <a:ext cx="4572000" cy="11782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6" name="Date Placeholder 15"/>
          <p:cNvSpPr>
            <a:spLocks noGrp="1"/>
          </p:cNvSpPr>
          <p:nvPr>
            <p:ph type="dt" sz="half" idx="10"/>
          </p:nvPr>
        </p:nvSpPr>
        <p:spPr/>
        <p:txBody>
          <a:bodyPr/>
          <a:lstStyle/>
          <a:p>
            <a:fld id="{59D0EBD5-494C-41FA-B116-B97458608F35}" type="datetimeFigureOut">
              <a:rPr lang="ru-RU" smtClean="0"/>
              <a:t>07.11.2020</a:t>
            </a:fld>
            <a:endParaRPr lang="ru-RU" dirty="0"/>
          </a:p>
        </p:txBody>
      </p:sp>
      <p:sp>
        <p:nvSpPr>
          <p:cNvPr id="20" name="Slide Number Placeholder 19"/>
          <p:cNvSpPr>
            <a:spLocks noGrp="1"/>
          </p:cNvSpPr>
          <p:nvPr>
            <p:ph type="sldNum" sz="quarter" idx="11"/>
          </p:nvPr>
        </p:nvSpPr>
        <p:spPr/>
        <p:txBody>
          <a:bodyPr/>
          <a:lstStyle/>
          <a:p>
            <a:fld id="{F14EAF02-EECF-45F0-A7B9-14DED302937C}" type="slidenum">
              <a:rPr lang="ru-RU" smtClean="0"/>
              <a:t>‹#›</a:t>
            </a:fld>
            <a:endParaRPr lang="ru-RU" dirty="0"/>
          </a:p>
        </p:txBody>
      </p:sp>
      <p:sp>
        <p:nvSpPr>
          <p:cNvPr id="21" name="Footer Placeholder 20"/>
          <p:cNvSpPr>
            <a:spLocks noGrp="1"/>
          </p:cNvSpPr>
          <p:nvPr>
            <p:ph type="ftr" sz="quarter" idx="12"/>
          </p:nvPr>
        </p:nvSpPr>
        <p:spPr/>
        <p:txBody>
          <a:bodyPr/>
          <a:lstStyle/>
          <a:p>
            <a:endParaRPr lang="ru-RU" dirty="0"/>
          </a:p>
        </p:txBody>
      </p:sp>
      <p:sp>
        <p:nvSpPr>
          <p:cNvPr id="13" name="Rectangle 12"/>
          <p:cNvSpPr/>
          <p:nvPr/>
        </p:nvSpPr>
        <p:spPr>
          <a:xfrm>
            <a:off x="0" y="0"/>
            <a:ext cx="9144000" cy="18288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4439" y="182880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13"/>
          <p:cNvSpPr>
            <a:spLocks noGrp="1"/>
          </p:cNvSpPr>
          <p:nvPr>
            <p:ph type="title"/>
          </p:nvPr>
        </p:nvSpPr>
        <p:spPr>
          <a:xfrm>
            <a:off x="354366" y="1990078"/>
            <a:ext cx="8439912" cy="1984248"/>
          </a:xfrm>
        </p:spPr>
        <p:txBody>
          <a:bodyPr>
            <a:noAutofit/>
          </a:bodyPr>
          <a:lstStyle>
            <a:lvl1pPr>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ru-RU" smtClean="0"/>
              <a:t>Образец заголовка</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1"/>
          <p:cNvSpPr>
            <a:spLocks noGrp="1"/>
          </p:cNvSpPr>
          <p:nvPr>
            <p:ph sz="quarter" idx="14"/>
          </p:nvPr>
        </p:nvSpPr>
        <p:spPr>
          <a:xfrm>
            <a:off x="4901184"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8" name="Content Placeholder 30"/>
          <p:cNvSpPr>
            <a:spLocks noGrp="1"/>
          </p:cNvSpPr>
          <p:nvPr>
            <p:ph sz="quarter" idx="13"/>
          </p:nvPr>
        </p:nvSpPr>
        <p:spPr>
          <a:xfrm>
            <a:off x="352426"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27" name="Title 26"/>
          <p:cNvSpPr>
            <a:spLocks noGrp="1"/>
          </p:cNvSpPr>
          <p:nvPr>
            <p:ph type="title"/>
          </p:nvPr>
        </p:nvSpPr>
        <p:spPr/>
        <p:txBody>
          <a:bodyPr/>
          <a:lstStyle/>
          <a:p>
            <a:r>
              <a:rPr lang="ru-RU" smtClean="0"/>
              <a:t>Образец заголовка</a:t>
            </a:r>
            <a:endParaRPr lang="en-US" dirty="0"/>
          </a:p>
        </p:txBody>
      </p:sp>
      <p:sp>
        <p:nvSpPr>
          <p:cNvPr id="20" name="Date Placeholder 19"/>
          <p:cNvSpPr>
            <a:spLocks noGrp="1"/>
          </p:cNvSpPr>
          <p:nvPr>
            <p:ph type="dt" sz="half" idx="15"/>
          </p:nvPr>
        </p:nvSpPr>
        <p:spPr/>
        <p:txBody>
          <a:bodyPr/>
          <a:lstStyle/>
          <a:p>
            <a:fld id="{59D0EBD5-494C-41FA-B116-B97458608F35}" type="datetimeFigureOut">
              <a:rPr lang="ru-RU" smtClean="0"/>
              <a:t>07.11.2020</a:t>
            </a:fld>
            <a:endParaRPr lang="ru-RU" dirty="0"/>
          </a:p>
        </p:txBody>
      </p:sp>
      <p:sp>
        <p:nvSpPr>
          <p:cNvPr id="25" name="Slide Number Placeholder 24"/>
          <p:cNvSpPr>
            <a:spLocks noGrp="1"/>
          </p:cNvSpPr>
          <p:nvPr>
            <p:ph type="sldNum" sz="quarter" idx="16"/>
          </p:nvPr>
        </p:nvSpPr>
        <p:spPr/>
        <p:txBody>
          <a:bodyPr/>
          <a:lstStyle/>
          <a:p>
            <a:fld id="{F14EAF02-EECF-45F0-A7B9-14DED302937C}" type="slidenum">
              <a:rPr lang="ru-RU" smtClean="0"/>
              <a:t>‹#›</a:t>
            </a:fld>
            <a:endParaRPr lang="ru-RU" dirty="0"/>
          </a:p>
        </p:txBody>
      </p:sp>
      <p:sp>
        <p:nvSpPr>
          <p:cNvPr id="26" name="Footer Placeholder 25"/>
          <p:cNvSpPr>
            <a:spLocks noGrp="1"/>
          </p:cNvSpPr>
          <p:nvPr>
            <p:ph type="ftr" sz="quarter" idx="17"/>
          </p:nvPr>
        </p:nvSpPr>
        <p:spPr/>
        <p:txBody>
          <a:bodyPr/>
          <a:lstStyle/>
          <a:p>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
          <p:cNvSpPr>
            <a:spLocks noGrp="1"/>
          </p:cNvSpPr>
          <p:nvPr>
            <p:ph type="body" sz="half" idx="2"/>
          </p:nvPr>
        </p:nvSpPr>
        <p:spPr>
          <a:xfrm>
            <a:off x="352426"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9" name="Text Placeholder 3"/>
          <p:cNvSpPr>
            <a:spLocks noGrp="1"/>
          </p:cNvSpPr>
          <p:nvPr>
            <p:ph type="body" sz="half" idx="15"/>
          </p:nvPr>
        </p:nvSpPr>
        <p:spPr>
          <a:xfrm>
            <a:off x="4900613"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Content Placeholder 11"/>
          <p:cNvSpPr>
            <a:spLocks noGrp="1"/>
          </p:cNvSpPr>
          <p:nvPr>
            <p:ph sz="quarter" idx="14"/>
          </p:nvPr>
        </p:nvSpPr>
        <p:spPr>
          <a:xfrm>
            <a:off x="4900613"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28" name="Content Placeholder 30"/>
          <p:cNvSpPr>
            <a:spLocks noGrp="1"/>
          </p:cNvSpPr>
          <p:nvPr>
            <p:ph sz="quarter" idx="13"/>
          </p:nvPr>
        </p:nvSpPr>
        <p:spPr>
          <a:xfrm>
            <a:off x="352426"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30" name="Title 29"/>
          <p:cNvSpPr>
            <a:spLocks noGrp="1"/>
          </p:cNvSpPr>
          <p:nvPr>
            <p:ph type="title"/>
          </p:nvPr>
        </p:nvSpPr>
        <p:spPr/>
        <p:txBody>
          <a:bodyPr/>
          <a:lstStyle/>
          <a:p>
            <a:r>
              <a:rPr lang="ru-RU" smtClean="0"/>
              <a:t>Образец заголовка</a:t>
            </a:r>
            <a:endParaRPr lang="en-US"/>
          </a:p>
        </p:txBody>
      </p:sp>
      <p:sp>
        <p:nvSpPr>
          <p:cNvPr id="20" name="Date Placeholder 19"/>
          <p:cNvSpPr>
            <a:spLocks noGrp="1"/>
          </p:cNvSpPr>
          <p:nvPr>
            <p:ph type="dt" sz="half" idx="16"/>
          </p:nvPr>
        </p:nvSpPr>
        <p:spPr/>
        <p:txBody>
          <a:bodyPr/>
          <a:lstStyle/>
          <a:p>
            <a:fld id="{59D0EBD5-494C-41FA-B116-B97458608F35}" type="datetimeFigureOut">
              <a:rPr lang="ru-RU" smtClean="0"/>
              <a:t>07.11.2020</a:t>
            </a:fld>
            <a:endParaRPr lang="ru-RU" dirty="0"/>
          </a:p>
        </p:txBody>
      </p:sp>
      <p:sp>
        <p:nvSpPr>
          <p:cNvPr id="24" name="Slide Number Placeholder 23"/>
          <p:cNvSpPr>
            <a:spLocks noGrp="1"/>
          </p:cNvSpPr>
          <p:nvPr>
            <p:ph type="sldNum" sz="quarter" idx="17"/>
          </p:nvPr>
        </p:nvSpPr>
        <p:spPr/>
        <p:txBody>
          <a:bodyPr/>
          <a:lstStyle/>
          <a:p>
            <a:fld id="{F14EAF02-EECF-45F0-A7B9-14DED302937C}" type="slidenum">
              <a:rPr lang="ru-RU" smtClean="0"/>
              <a:t>‹#›</a:t>
            </a:fld>
            <a:endParaRPr lang="ru-RU" dirty="0"/>
          </a:p>
        </p:txBody>
      </p:sp>
      <p:sp>
        <p:nvSpPr>
          <p:cNvPr id="29" name="Footer Placeholder 28"/>
          <p:cNvSpPr>
            <a:spLocks noGrp="1"/>
          </p:cNvSpPr>
          <p:nvPr>
            <p:ph type="ftr" sz="quarter" idx="18"/>
          </p:nvPr>
        </p:nvSpPr>
        <p:spPr/>
        <p:txBody>
          <a:bodyPr/>
          <a:lstStyle/>
          <a:p>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0"/>
          <p:cNvSpPr>
            <a:spLocks noGrp="1"/>
          </p:cNvSpPr>
          <p:nvPr>
            <p:ph type="dt" sz="half" idx="10"/>
          </p:nvPr>
        </p:nvSpPr>
        <p:spPr/>
        <p:txBody>
          <a:bodyPr/>
          <a:lstStyle/>
          <a:p>
            <a:fld id="{59D0EBD5-494C-41FA-B116-B97458608F35}" type="datetimeFigureOut">
              <a:rPr lang="ru-RU" smtClean="0"/>
              <a:t>07.11.2020</a:t>
            </a:fld>
            <a:endParaRPr lang="ru-RU" dirty="0"/>
          </a:p>
        </p:txBody>
      </p:sp>
      <p:sp>
        <p:nvSpPr>
          <p:cNvPr id="14" name="Slide Number Placeholder 13"/>
          <p:cNvSpPr>
            <a:spLocks noGrp="1"/>
          </p:cNvSpPr>
          <p:nvPr>
            <p:ph type="sldNum" sz="quarter" idx="11"/>
          </p:nvPr>
        </p:nvSpPr>
        <p:spPr/>
        <p:txBody>
          <a:bodyPr/>
          <a:lstStyle/>
          <a:p>
            <a:fld id="{F14EAF02-EECF-45F0-A7B9-14DED302937C}" type="slidenum">
              <a:rPr lang="ru-RU" smtClean="0"/>
              <a:t>‹#›</a:t>
            </a:fld>
            <a:endParaRPr lang="ru-RU" dirty="0"/>
          </a:p>
        </p:txBody>
      </p:sp>
      <p:sp>
        <p:nvSpPr>
          <p:cNvPr id="18" name="Footer Placeholder 17"/>
          <p:cNvSpPr>
            <a:spLocks noGrp="1"/>
          </p:cNvSpPr>
          <p:nvPr>
            <p:ph type="ftr" sz="quarter" idx="12"/>
          </p:nvPr>
        </p:nvSpPr>
        <p:spPr/>
        <p:txBody>
          <a:bodyPr/>
          <a:lstStyle/>
          <a:p>
            <a:endParaRPr lang="ru-RU" dirty="0"/>
          </a:p>
        </p:txBody>
      </p:sp>
      <p:sp>
        <p:nvSpPr>
          <p:cNvPr id="15" name="Title 14"/>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fld id="{59D0EBD5-494C-41FA-B116-B97458608F35}" type="datetimeFigureOut">
              <a:rPr lang="ru-RU" smtClean="0"/>
              <a:t>07.11.2020</a:t>
            </a:fld>
            <a:endParaRPr lang="ru-RU" dirty="0"/>
          </a:p>
        </p:txBody>
      </p:sp>
      <p:sp>
        <p:nvSpPr>
          <p:cNvPr id="12" name="Slide Number Placeholder 11"/>
          <p:cNvSpPr>
            <a:spLocks noGrp="1"/>
          </p:cNvSpPr>
          <p:nvPr>
            <p:ph type="sldNum" sz="quarter" idx="11"/>
          </p:nvPr>
        </p:nvSpPr>
        <p:spPr/>
        <p:txBody>
          <a:bodyPr/>
          <a:lstStyle/>
          <a:p>
            <a:fld id="{F14EAF02-EECF-45F0-A7B9-14DED302937C}" type="slidenum">
              <a:rPr lang="ru-RU" smtClean="0"/>
              <a:t>‹#›</a:t>
            </a:fld>
            <a:endParaRPr lang="ru-RU" dirty="0"/>
          </a:p>
        </p:txBody>
      </p:sp>
      <p:sp>
        <p:nvSpPr>
          <p:cNvPr id="13" name="Footer Placeholder 12"/>
          <p:cNvSpPr>
            <a:spLocks noGrp="1"/>
          </p:cNvSpPr>
          <p:nvPr>
            <p:ph type="ftr" sz="quarter" idx="12"/>
          </p:nvPr>
        </p:nvSpPr>
        <p:spPr/>
        <p:txBody>
          <a:bodyPr/>
          <a:lstStyle/>
          <a:p>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23"/>
          <p:cNvSpPr>
            <a:spLocks noGrp="1"/>
          </p:cNvSpPr>
          <p:nvPr>
            <p:ph type="title"/>
          </p:nvPr>
        </p:nvSpPr>
        <p:spPr/>
        <p:txBody>
          <a:bodyPr/>
          <a:lstStyle/>
          <a:p>
            <a:r>
              <a:rPr lang="ru-RU" smtClean="0"/>
              <a:t>Образец заголовка</a:t>
            </a:r>
            <a:endParaRPr lang="en-US"/>
          </a:p>
        </p:txBody>
      </p:sp>
      <p:sp>
        <p:nvSpPr>
          <p:cNvPr id="11" name="Text Placeholder 3"/>
          <p:cNvSpPr>
            <a:spLocks noGrp="1"/>
          </p:cNvSpPr>
          <p:nvPr>
            <p:ph type="body" sz="half" idx="2"/>
          </p:nvPr>
        </p:nvSpPr>
        <p:spPr>
          <a:xfrm>
            <a:off x="352426" y="1463040"/>
            <a:ext cx="3381375" cy="3967162"/>
          </a:xfrm>
        </p:spPr>
        <p:txBody>
          <a:bodyPr>
            <a:normAutofit/>
          </a:bodyPr>
          <a:lstStyle>
            <a:lvl1pPr marL="0" indent="0">
              <a:lnSpc>
                <a:spcPct val="150000"/>
              </a:lnSpc>
              <a:buNone/>
              <a:defRPr sz="1600" b="0" i="1" spc="0" baseline="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6" name="Content Placeholder 11"/>
          <p:cNvSpPr>
            <a:spLocks noGrp="1"/>
          </p:cNvSpPr>
          <p:nvPr>
            <p:ph sz="quarter" idx="14"/>
          </p:nvPr>
        </p:nvSpPr>
        <p:spPr>
          <a:xfrm>
            <a:off x="4105275" y="1463040"/>
            <a:ext cx="4681538" cy="3968496"/>
          </a:xfrm>
        </p:spPr>
        <p:txBody>
          <a:bodyPr>
            <a:normAutofit/>
          </a:bodyPr>
          <a:lstStyle>
            <a:lvl1pPr>
              <a:defRPr sz="1600"/>
            </a:lvl1pPr>
            <a:lvl2pPr>
              <a:defRPr sz="1600"/>
            </a:lvl2pPr>
            <a:lvl3pPr>
              <a:defRPr sz="16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Date Placeholder 12"/>
          <p:cNvSpPr>
            <a:spLocks noGrp="1"/>
          </p:cNvSpPr>
          <p:nvPr>
            <p:ph type="dt" sz="half" idx="15"/>
          </p:nvPr>
        </p:nvSpPr>
        <p:spPr/>
        <p:txBody>
          <a:bodyPr/>
          <a:lstStyle/>
          <a:p>
            <a:fld id="{59D0EBD5-494C-41FA-B116-B97458608F35}" type="datetimeFigureOut">
              <a:rPr lang="ru-RU" smtClean="0"/>
              <a:t>07.11.2020</a:t>
            </a:fld>
            <a:endParaRPr lang="ru-RU" dirty="0"/>
          </a:p>
        </p:txBody>
      </p:sp>
      <p:sp>
        <p:nvSpPr>
          <p:cNvPr id="18" name="Slide Number Placeholder 17"/>
          <p:cNvSpPr>
            <a:spLocks noGrp="1"/>
          </p:cNvSpPr>
          <p:nvPr>
            <p:ph type="sldNum" sz="quarter" idx="16"/>
          </p:nvPr>
        </p:nvSpPr>
        <p:spPr/>
        <p:txBody>
          <a:bodyPr/>
          <a:lstStyle/>
          <a:p>
            <a:fld id="{F14EAF02-EECF-45F0-A7B9-14DED302937C}" type="slidenum">
              <a:rPr lang="ru-RU" smtClean="0"/>
              <a:t>‹#›</a:t>
            </a:fld>
            <a:endParaRPr lang="ru-RU" dirty="0"/>
          </a:p>
        </p:txBody>
      </p:sp>
      <p:sp>
        <p:nvSpPr>
          <p:cNvPr id="20" name="Footer Placeholder 19"/>
          <p:cNvSpPr>
            <a:spLocks noGrp="1"/>
          </p:cNvSpPr>
          <p:nvPr>
            <p:ph type="ftr" sz="quarter" idx="17"/>
          </p:nvPr>
        </p:nvSpPr>
        <p:spPr/>
        <p:txBody>
          <a:bodyPr/>
          <a:lstStyle/>
          <a:p>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229224" y="0"/>
            <a:ext cx="3914775" cy="5657850"/>
          </a:xfrm>
        </p:spPr>
        <p:txBody>
          <a:bodyPr anchor="ctr" anchorCtr="0"/>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25" name="Text Placeholder 24"/>
          <p:cNvSpPr>
            <a:spLocks noGrp="1"/>
          </p:cNvSpPr>
          <p:nvPr>
            <p:ph type="body" sz="quarter" idx="13"/>
          </p:nvPr>
        </p:nvSpPr>
        <p:spPr>
          <a:xfrm>
            <a:off x="352426" y="1600199"/>
            <a:ext cx="4572000" cy="3593237"/>
          </a:xfrm>
        </p:spPr>
        <p:txBody>
          <a:bodyPr>
            <a:normAutofit/>
          </a:bodyPr>
          <a:lstStyle>
            <a:lvl1pPr marL="0" indent="0">
              <a:lnSpc>
                <a:spcPct val="150000"/>
              </a:lnSpc>
              <a:spcBef>
                <a:spcPts val="0"/>
              </a:spcBef>
              <a:buNone/>
              <a:defRPr sz="1600" i="1">
                <a:solidFill>
                  <a:schemeClr val="tx1"/>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ru-RU" smtClean="0"/>
              <a:t>Образец текста</a:t>
            </a:r>
          </a:p>
        </p:txBody>
      </p:sp>
      <p:sp>
        <p:nvSpPr>
          <p:cNvPr id="11" name="Rectangle 10"/>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p:cNvSpPr>
            <a:spLocks noGrp="1"/>
          </p:cNvSpPr>
          <p:nvPr>
            <p:ph type="title"/>
          </p:nvPr>
        </p:nvSpPr>
        <p:spPr>
          <a:xfrm>
            <a:off x="352425" y="275208"/>
            <a:ext cx="4572000" cy="1324992"/>
          </a:xfrm>
          <a:prstGeom prst="rect">
            <a:avLst/>
          </a:prstGeom>
        </p:spPr>
        <p:txBody>
          <a:bodyPr vert="horz" lIns="91440" tIns="45720" rIns="91440" bIns="45720" rtlCol="0" anchor="b" anchorCtr="0">
            <a:normAutofit/>
          </a:bodyPr>
          <a:lstStyle/>
          <a:p>
            <a:r>
              <a:rPr lang="ru-RU" smtClean="0"/>
              <a:t>Образец заголовка</a:t>
            </a:r>
            <a:endParaRPr lang="en-US" dirty="0"/>
          </a:p>
        </p:txBody>
      </p:sp>
      <p:sp>
        <p:nvSpPr>
          <p:cNvPr id="13" name="Date Placeholder 12"/>
          <p:cNvSpPr>
            <a:spLocks noGrp="1"/>
          </p:cNvSpPr>
          <p:nvPr>
            <p:ph type="dt" sz="half" idx="14"/>
          </p:nvPr>
        </p:nvSpPr>
        <p:spPr/>
        <p:txBody>
          <a:bodyPr/>
          <a:lstStyle/>
          <a:p>
            <a:fld id="{59D0EBD5-494C-41FA-B116-B97458608F35}" type="datetimeFigureOut">
              <a:rPr lang="ru-RU" smtClean="0"/>
              <a:t>07.11.2020</a:t>
            </a:fld>
            <a:endParaRPr lang="ru-RU" dirty="0"/>
          </a:p>
        </p:txBody>
      </p:sp>
      <p:sp>
        <p:nvSpPr>
          <p:cNvPr id="20" name="Slide Number Placeholder 19"/>
          <p:cNvSpPr>
            <a:spLocks noGrp="1"/>
          </p:cNvSpPr>
          <p:nvPr>
            <p:ph type="sldNum" sz="quarter" idx="15"/>
          </p:nvPr>
        </p:nvSpPr>
        <p:spPr/>
        <p:txBody>
          <a:bodyPr/>
          <a:lstStyle/>
          <a:p>
            <a:fld id="{F14EAF02-EECF-45F0-A7B9-14DED302937C}" type="slidenum">
              <a:rPr lang="ru-RU" smtClean="0"/>
              <a:t>‹#›</a:t>
            </a:fld>
            <a:endParaRPr lang="ru-RU" dirty="0"/>
          </a:p>
        </p:txBody>
      </p:sp>
      <p:sp>
        <p:nvSpPr>
          <p:cNvPr id="21" name="Footer Placeholder 20"/>
          <p:cNvSpPr>
            <a:spLocks noGrp="1"/>
          </p:cNvSpPr>
          <p:nvPr>
            <p:ph type="ftr" sz="quarter" idx="16"/>
          </p:nvPr>
        </p:nvSpPr>
        <p:spPr/>
        <p:txBody>
          <a:bodyPr/>
          <a:lstStyle/>
          <a:p>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426" y="228600"/>
            <a:ext cx="7680960" cy="1066800"/>
          </a:xfrm>
          <a:prstGeom prst="rect">
            <a:avLst/>
          </a:prstGeom>
        </p:spPr>
        <p:txBody>
          <a:bodyPr vert="horz" lIns="91440" tIns="45720" rIns="91440" bIns="45720" rtlCol="0" anchor="b" anchorCtr="0">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352426" y="1463040"/>
            <a:ext cx="7680960" cy="43434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352426" y="6543676"/>
            <a:ext cx="1466850" cy="247650"/>
          </a:xfrm>
          <a:prstGeom prst="rect">
            <a:avLst/>
          </a:prstGeom>
        </p:spPr>
        <p:txBody>
          <a:bodyPr vert="horz" lIns="91440" tIns="45720" rIns="91440" bIns="45720" rtlCol="0" anchor="ctr">
            <a:normAutofit/>
          </a:bodyPr>
          <a:lstStyle>
            <a:lvl1pPr algn="l">
              <a:defRPr sz="1000" b="1">
                <a:solidFill>
                  <a:schemeClr val="tx1">
                    <a:alpha val="65000"/>
                  </a:schemeClr>
                </a:solidFill>
              </a:defRPr>
            </a:lvl1pPr>
          </a:lstStyle>
          <a:p>
            <a:fld id="{59D0EBD5-494C-41FA-B116-B97458608F35}" type="datetimeFigureOut">
              <a:rPr lang="ru-RU" smtClean="0"/>
              <a:t>07.11.2020</a:t>
            </a:fld>
            <a:endParaRPr lang="ru-RU" dirty="0"/>
          </a:p>
        </p:txBody>
      </p:sp>
      <p:sp>
        <p:nvSpPr>
          <p:cNvPr id="5" name="Footer Placeholder 4"/>
          <p:cNvSpPr>
            <a:spLocks noGrp="1"/>
          </p:cNvSpPr>
          <p:nvPr>
            <p:ph type="ftr" sz="quarter" idx="3"/>
          </p:nvPr>
        </p:nvSpPr>
        <p:spPr>
          <a:xfrm>
            <a:off x="1809749" y="6543676"/>
            <a:ext cx="4086225" cy="247650"/>
          </a:xfrm>
          <a:prstGeom prst="rect">
            <a:avLst/>
          </a:prstGeom>
        </p:spPr>
        <p:txBody>
          <a:bodyPr vert="horz" lIns="91440" tIns="45720" rIns="91440" bIns="45720" rtlCol="0" anchor="ctr">
            <a:normAutofit/>
          </a:bodyPr>
          <a:lstStyle>
            <a:lvl1pPr algn="l">
              <a:defRPr sz="1000" b="1" i="1">
                <a:solidFill>
                  <a:schemeClr val="tx1">
                    <a:alpha val="65000"/>
                  </a:schemeClr>
                </a:solidFill>
              </a:defRPr>
            </a:lvl1pPr>
          </a:lstStyle>
          <a:p>
            <a:endParaRPr lang="ru-RU" dirty="0"/>
          </a:p>
        </p:txBody>
      </p:sp>
      <p:sp>
        <p:nvSpPr>
          <p:cNvPr id="6" name="Slide Number Placeholder 5"/>
          <p:cNvSpPr>
            <a:spLocks noGrp="1"/>
          </p:cNvSpPr>
          <p:nvPr>
            <p:ph type="sldNum" sz="quarter" idx="4"/>
          </p:nvPr>
        </p:nvSpPr>
        <p:spPr>
          <a:xfrm>
            <a:off x="7886700" y="6543676"/>
            <a:ext cx="876300" cy="247650"/>
          </a:xfrm>
          <a:prstGeom prst="rect">
            <a:avLst/>
          </a:prstGeom>
        </p:spPr>
        <p:txBody>
          <a:bodyPr vert="horz" lIns="91440" tIns="45720" rIns="91440" bIns="45720" rtlCol="0" anchor="ctr">
            <a:normAutofit/>
          </a:bodyPr>
          <a:lstStyle>
            <a:lvl1pPr algn="r">
              <a:defRPr sz="1000" b="1">
                <a:solidFill>
                  <a:schemeClr val="tx1">
                    <a:alpha val="65000"/>
                  </a:schemeClr>
                </a:solidFill>
              </a:defRPr>
            </a:lvl1pPr>
          </a:lstStyle>
          <a:p>
            <a:fld id="{F14EAF02-EECF-45F0-A7B9-14DED302937C}" type="slidenum">
              <a:rPr lang="ru-RU" smtClean="0"/>
              <a:t>‹#›</a:t>
            </a:fld>
            <a:endParaRPr lang="ru-RU" dirty="0"/>
          </a:p>
        </p:txBody>
      </p:sp>
    </p:spTree>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p:titleStyle>
    <p:body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vlasti.biz/bor-ba-s-korruptsciei/korruptsciya-v-obrazovanii/korruptsciya-v-obrazovanii-sovremennoi-rossii.html"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38200" y="523875"/>
            <a:ext cx="7924800" cy="1600438"/>
          </a:xfrm>
          <a:prstGeom prst="rect">
            <a:avLst/>
          </a:prstGeom>
        </p:spPr>
        <p:txBody>
          <a:bodyPr wrap="square">
            <a:spAutoFit/>
          </a:bodyPr>
          <a:lstStyle/>
          <a:p>
            <a:pPr algn="ctr"/>
            <a:r>
              <a:rPr lang="ru-RU" sz="4000" dirty="0">
                <a:hlinkClick r:id="rId2"/>
              </a:rPr>
              <a:t>Коррупция в сфере образования современной России</a:t>
            </a:r>
            <a:r>
              <a:rPr lang="ru-RU" dirty="0"/>
              <a:t/>
            </a:r>
            <a:br>
              <a:rPr lang="ru-RU" dirty="0"/>
            </a:br>
            <a:endParaRPr lang="ru-RU" dirty="0"/>
          </a:p>
        </p:txBody>
      </p:sp>
      <p:sp>
        <p:nvSpPr>
          <p:cNvPr id="5" name="Прямоугольник 4"/>
          <p:cNvSpPr/>
          <p:nvPr/>
        </p:nvSpPr>
        <p:spPr>
          <a:xfrm>
            <a:off x="1285875" y="2295526"/>
            <a:ext cx="7229475" cy="1477328"/>
          </a:xfrm>
          <a:prstGeom prst="rect">
            <a:avLst/>
          </a:prstGeom>
        </p:spPr>
        <p:txBody>
          <a:bodyPr wrap="square">
            <a:spAutoFit/>
          </a:bodyPr>
          <a:lstStyle/>
          <a:p>
            <a:r>
              <a:rPr lang="ru-RU" dirty="0"/>
              <a:t>Коррупция (от лат. </a:t>
            </a:r>
            <a:r>
              <a:rPr lang="ru-RU" dirty="0" err="1"/>
              <a:t>corruptio</a:t>
            </a:r>
            <a:r>
              <a:rPr lang="ru-RU" dirty="0"/>
              <a:t> – порча, подкуп), преступление, заключающееся в прямом использовании должностным лицом прав, предоставленных ему по должности, в целях личного обогащения. Коррупцией называют также подкуп должностных лиц, их продажность.</a:t>
            </a:r>
          </a:p>
        </p:txBody>
      </p:sp>
    </p:spTree>
    <p:extLst>
      <p:ext uri="{BB962C8B-B14F-4D97-AF65-F5344CB8AC3E}">
        <p14:creationId xmlns:p14="http://schemas.microsoft.com/office/powerpoint/2010/main" val="1133556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3528" y="332656"/>
            <a:ext cx="8496944" cy="5509200"/>
          </a:xfrm>
          <a:prstGeom prst="rect">
            <a:avLst/>
          </a:prstGeom>
        </p:spPr>
        <p:txBody>
          <a:bodyPr wrap="square">
            <a:spAutoFit/>
          </a:bodyPr>
          <a:lstStyle/>
          <a:p>
            <a:r>
              <a:rPr lang="ru-RU" sz="2800" dirty="0" smtClean="0"/>
              <a:t> Причины </a:t>
            </a:r>
            <a:r>
              <a:rPr lang="ru-RU" sz="2800" dirty="0"/>
              <a:t>появления </a:t>
            </a:r>
            <a:r>
              <a:rPr lang="ru-RU" sz="2800" dirty="0" smtClean="0"/>
              <a:t>коррупции</a:t>
            </a:r>
          </a:p>
          <a:p>
            <a:endParaRPr lang="ru-RU" dirty="0"/>
          </a:p>
          <a:p>
            <a:endParaRPr lang="ru-RU" dirty="0" smtClean="0"/>
          </a:p>
          <a:p>
            <a:r>
              <a:rPr lang="ru-RU" dirty="0" smtClean="0"/>
              <a:t>На </a:t>
            </a:r>
            <a:r>
              <a:rPr lang="ru-RU" dirty="0"/>
              <a:t>самом деле причин появления такого явления как коррупция, великое множество. И рассматривать их все нет никакого смысла. Перечислим только некоторые и них, которые являются основными и самыми </a:t>
            </a:r>
            <a:r>
              <a:rPr lang="ru-RU" dirty="0" smtClean="0"/>
              <a:t>распространенными</a:t>
            </a:r>
            <a:r>
              <a:rPr lang="ru-RU" dirty="0"/>
              <a:t>:</a:t>
            </a:r>
            <a:endParaRPr lang="ru-RU" dirty="0" smtClean="0"/>
          </a:p>
          <a:p>
            <a:endParaRPr lang="ru-RU" dirty="0"/>
          </a:p>
          <a:p>
            <a:endParaRPr lang="ru-RU" dirty="0" smtClean="0"/>
          </a:p>
          <a:p>
            <a:r>
              <a:rPr lang="ru-RU" dirty="0" smtClean="0"/>
              <a:t>низкий </a:t>
            </a:r>
            <a:r>
              <a:rPr lang="ru-RU" dirty="0"/>
              <a:t>уровень образования, воспитания, социальной ответственности, самосознания, отсутствие чувства долга и другие личные характеристики участников акта коррупции;</a:t>
            </a:r>
          </a:p>
          <a:p>
            <a:r>
              <a:rPr lang="ru-RU" dirty="0"/>
              <a:t>низкий уровень доходов, отсутствие возможностей роста и самореализации;</a:t>
            </a:r>
          </a:p>
          <a:p>
            <a:r>
              <a:rPr lang="ru-RU" dirty="0"/>
              <a:t>дисфункция правовой и судебной системы, отсутствие адекватного наказания за подобное правонарушение, двойственность законов (одна и та же статья может трактоваться по-разному);</a:t>
            </a:r>
          </a:p>
          <a:p>
            <a:r>
              <a:rPr lang="ru-RU" dirty="0"/>
              <a:t>отсутствие единства исполнительной власти, профессиональная некомпетентность, бюрократизм;</a:t>
            </a:r>
          </a:p>
          <a:p>
            <a:r>
              <a:rPr lang="ru-RU" dirty="0"/>
              <a:t>низкий уровень правовой грамотности населения;</a:t>
            </a:r>
          </a:p>
          <a:p>
            <a:r>
              <a:rPr lang="ru-RU" dirty="0"/>
              <a:t>заинтересованность обеих сторон-участников акта коррупции.</a:t>
            </a:r>
          </a:p>
        </p:txBody>
      </p:sp>
    </p:spTree>
    <p:extLst>
      <p:ext uri="{BB962C8B-B14F-4D97-AF65-F5344CB8AC3E}">
        <p14:creationId xmlns:p14="http://schemas.microsoft.com/office/powerpoint/2010/main" val="279797934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4"/>
                                        </p:tgtEl>
                                        <p:attrNameLst>
                                          <p:attrName>style.color</p:attrName>
                                        </p:attrNameLst>
                                      </p:cBhvr>
                                      <p:to>
                                        <p:clrVal>
                                          <a:schemeClr val="accent2"/>
                                        </p:clrVal>
                                      </p:to>
                                    </p:set>
                                    <p:set>
                                      <p:cBhvr>
                                        <p:cTn id="7" dur="500" fill="hold"/>
                                        <p:tgtEl>
                                          <p:spTgt spid="4"/>
                                        </p:tgtEl>
                                        <p:attrNameLst>
                                          <p:attrName>fillcolor</p:attrName>
                                        </p:attrNameLst>
                                      </p:cBhvr>
                                      <p:to>
                                        <p:clrVal>
                                          <a:schemeClr val="accent2"/>
                                        </p:clrVal>
                                      </p:to>
                                    </p:set>
                                    <p:set>
                                      <p:cBhvr>
                                        <p:cTn id="8"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9512" y="188640"/>
            <a:ext cx="8712968" cy="6494085"/>
          </a:xfrm>
          <a:prstGeom prst="rect">
            <a:avLst/>
          </a:prstGeom>
        </p:spPr>
        <p:txBody>
          <a:bodyPr wrap="square">
            <a:spAutoFit/>
          </a:bodyPr>
          <a:lstStyle/>
          <a:p>
            <a:r>
              <a:rPr lang="ru-RU" sz="2800" dirty="0"/>
              <a:t>Чем опасна </a:t>
            </a:r>
            <a:r>
              <a:rPr lang="ru-RU" sz="2800" dirty="0" smtClean="0"/>
              <a:t>коррупция</a:t>
            </a:r>
          </a:p>
          <a:p>
            <a:endParaRPr lang="ru-RU" sz="2800" dirty="0"/>
          </a:p>
          <a:p>
            <a:r>
              <a:rPr lang="ru-RU" dirty="0"/>
              <a:t>На самом деле коррупция – явление далеко не безобидное и несет в себе кучу негативных последствий и проблем:</a:t>
            </a:r>
          </a:p>
          <a:p>
            <a:endParaRPr lang="ru-RU" dirty="0"/>
          </a:p>
          <a:p>
            <a:r>
              <a:rPr lang="ru-RU" dirty="0"/>
              <a:t>неадекватное распределение и использование государственного бюджета и ресурсов или же нерациональное управление доходами и расходами компании;</a:t>
            </a:r>
          </a:p>
          <a:p>
            <a:r>
              <a:rPr lang="ru-RU" dirty="0" smtClean="0"/>
              <a:t>неполучение </a:t>
            </a:r>
            <a:r>
              <a:rPr lang="ru-RU" dirty="0"/>
              <a:t>налогов (прибыли);</a:t>
            </a:r>
          </a:p>
          <a:p>
            <a:r>
              <a:rPr lang="ru-RU" dirty="0"/>
              <a:t>снижение эффективности функционирования экономики в целом и ее субъектов в частности;</a:t>
            </a:r>
          </a:p>
          <a:p>
            <a:r>
              <a:rPr lang="ru-RU" dirty="0"/>
              <a:t>ухудшение условий функционирования экономики в целом и ее субъектов в частности;</a:t>
            </a:r>
          </a:p>
          <a:p>
            <a:r>
              <a:rPr lang="ru-RU" dirty="0"/>
              <a:t>снижение инвестиционной привлекательности экономики в целом и ее субъектов в частности;</a:t>
            </a:r>
          </a:p>
          <a:p>
            <a:r>
              <a:rPr lang="ru-RU" dirty="0"/>
              <a:t>снижение качества предоставляемых услуг (речь идёт как об общественном сервисе, так и об услугах, предоставляемых коммерческим сектором);</a:t>
            </a:r>
          </a:p>
          <a:p>
            <a:r>
              <a:rPr lang="ru-RU" dirty="0"/>
              <a:t>нецелевое использование международной помощи развивающимся странам, что приводит к увеличению долгового бремени государства; нецелевое использование кредитных средств, что нередко приводит к банкротству предприятий;</a:t>
            </a:r>
          </a:p>
          <a:p>
            <a:r>
              <a:rPr lang="ru-RU" dirty="0"/>
              <a:t>увеличение социального неравенства;</a:t>
            </a:r>
          </a:p>
          <a:p>
            <a:r>
              <a:rPr lang="ru-RU" dirty="0"/>
              <a:t>рост организованной преступности;</a:t>
            </a:r>
          </a:p>
          <a:p>
            <a:r>
              <a:rPr lang="ru-RU" dirty="0"/>
              <a:t>рост социального недовольства и т.д.</a:t>
            </a:r>
          </a:p>
        </p:txBody>
      </p:sp>
    </p:spTree>
    <p:extLst>
      <p:ext uri="{BB962C8B-B14F-4D97-AF65-F5344CB8AC3E}">
        <p14:creationId xmlns:p14="http://schemas.microsoft.com/office/powerpoint/2010/main" val="5788907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4"/>
                                        </p:tgtEl>
                                        <p:attrNameLst>
                                          <p:attrName>style.color</p:attrName>
                                        </p:attrNameLst>
                                      </p:cBhvr>
                                      <p:to>
                                        <p:clrVal>
                                          <a:schemeClr val="accent2"/>
                                        </p:clrVal>
                                      </p:to>
                                    </p:set>
                                    <p:set>
                                      <p:cBhvr>
                                        <p:cTn id="7" dur="500" fill="hold"/>
                                        <p:tgtEl>
                                          <p:spTgt spid="4"/>
                                        </p:tgtEl>
                                        <p:attrNameLst>
                                          <p:attrName>fillcolor</p:attrName>
                                        </p:attrNameLst>
                                      </p:cBhvr>
                                      <p:to>
                                        <p:clrVal>
                                          <a:schemeClr val="accent2"/>
                                        </p:clrVal>
                                      </p:to>
                                    </p:set>
                                    <p:set>
                                      <p:cBhvr>
                                        <p:cTn id="8"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2387" y="-529927"/>
            <a:ext cx="8640960" cy="7725192"/>
          </a:xfrm>
          <a:prstGeom prst="rect">
            <a:avLst/>
          </a:prstGeom>
        </p:spPr>
        <p:txBody>
          <a:bodyPr wrap="square">
            <a:spAutoFit/>
          </a:bodyPr>
          <a:lstStyle/>
          <a:p>
            <a:endParaRPr lang="ru-RU" sz="2400" dirty="0"/>
          </a:p>
          <a:p>
            <a:endParaRPr lang="ru-RU" sz="2400" dirty="0" smtClean="0"/>
          </a:p>
          <a:p>
            <a:r>
              <a:rPr lang="ru-RU" sz="2700" dirty="0"/>
              <a:t>В целях реализации мер, направленных на профилактику и противодействие коррупции в министерстве общего и профессионального образования  Ростовской области (далее – </a:t>
            </a:r>
            <a:r>
              <a:rPr lang="ru-RU" sz="2700" dirty="0" err="1"/>
              <a:t>минобразование</a:t>
            </a:r>
            <a:r>
              <a:rPr lang="ru-RU" sz="2700" dirty="0"/>
              <a:t> Ростовской области), а также повышения эффективности обеспечения соблюдения государственными гражданскими служащими </a:t>
            </a:r>
            <a:r>
              <a:rPr lang="ru-RU" sz="2700" dirty="0" err="1"/>
              <a:t>минобразования</a:t>
            </a:r>
            <a:r>
              <a:rPr lang="ru-RU" sz="2700" dirty="0"/>
              <a:t> Ростовской области  и руководителями государственных учреждений, подведомственных </a:t>
            </a:r>
            <a:r>
              <a:rPr lang="ru-RU" sz="2700" dirty="0" err="1"/>
              <a:t>минобразованию</a:t>
            </a:r>
            <a:r>
              <a:rPr lang="ru-RU" sz="2700" dirty="0"/>
              <a:t> Ростовской области, запретов, ограничений, обязательств и правил служебного поведения, формирования в обществе нетерпимости к коррупционному поведению, в </a:t>
            </a:r>
            <a:r>
              <a:rPr lang="ru-RU" sz="2700" dirty="0" err="1"/>
              <a:t>минобразовании</a:t>
            </a:r>
            <a:r>
              <a:rPr lang="ru-RU" sz="2700" dirty="0"/>
              <a:t> Ростовской области функционирует телефон «горячая линия» по вопросам противодействия коррупции:  </a:t>
            </a:r>
            <a:r>
              <a:rPr lang="ru-RU" sz="2700" b="1" u="sng" dirty="0"/>
              <a:t>8 (863) 240-67-96</a:t>
            </a:r>
            <a:endParaRPr lang="ru-RU" sz="2700" dirty="0"/>
          </a:p>
        </p:txBody>
      </p:sp>
    </p:spTree>
    <p:extLst>
      <p:ext uri="{BB962C8B-B14F-4D97-AF65-F5344CB8AC3E}">
        <p14:creationId xmlns:p14="http://schemas.microsoft.com/office/powerpoint/2010/main" val="24280399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4"/>
                                        </p:tgtEl>
                                        <p:attrNameLst>
                                          <p:attrName>style.color</p:attrName>
                                        </p:attrNameLst>
                                      </p:cBhvr>
                                      <p:to>
                                        <p:clrVal>
                                          <a:schemeClr val="accent2"/>
                                        </p:clrVal>
                                      </p:to>
                                    </p:set>
                                    <p:set>
                                      <p:cBhvr>
                                        <p:cTn id="7" dur="500" fill="hold"/>
                                        <p:tgtEl>
                                          <p:spTgt spid="4"/>
                                        </p:tgtEl>
                                        <p:attrNameLst>
                                          <p:attrName>fillcolor</p:attrName>
                                        </p:attrNameLst>
                                      </p:cBhvr>
                                      <p:to>
                                        <p:clrVal>
                                          <a:schemeClr val="accent2"/>
                                        </p:clrVal>
                                      </p:to>
                                    </p:set>
                                    <p:set>
                                      <p:cBhvr>
                                        <p:cTn id="8"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Объект 12"/>
          <p:cNvSpPr>
            <a:spLocks noGrp="1"/>
          </p:cNvSpPr>
          <p:nvPr>
            <p:ph sz="quarter" idx="13"/>
          </p:nvPr>
        </p:nvSpPr>
        <p:spPr>
          <a:xfrm>
            <a:off x="323528" y="333375"/>
            <a:ext cx="8210872" cy="6164585"/>
          </a:xfrm>
        </p:spPr>
        <p:txBody>
          <a:bodyPr>
            <a:normAutofit/>
          </a:bodyPr>
          <a:lstStyle/>
          <a:p>
            <a:r>
              <a:rPr lang="ru-RU" sz="2000" dirty="0"/>
              <a:t>Коррупция в системе отечественного образования имеет самые разнообразные формы, которые постоянно видоизменяются, совершенствуются и </a:t>
            </a:r>
            <a:r>
              <a:rPr lang="ru-RU" sz="2000" dirty="0" err="1"/>
              <a:t>мимикрируют</a:t>
            </a:r>
            <a:r>
              <a:rPr lang="ru-RU" sz="2000" dirty="0"/>
              <a:t>, то есть нет каких-то устоявшихся схем. Тем не менее наиболее распространенными формами коррупционных и экономических преступлений в образовании являются следующие:</a:t>
            </a:r>
          </a:p>
          <a:p>
            <a:r>
              <a:rPr lang="ru-RU" sz="2000" dirty="0"/>
              <a:t>- нецелевое использование и хищение бюджетных средств,</a:t>
            </a:r>
          </a:p>
          <a:p>
            <a:r>
              <a:rPr lang="ru-RU" sz="2000" dirty="0"/>
              <a:t>- злоупотребление и превышение должностных полномочий,</a:t>
            </a:r>
          </a:p>
          <a:p>
            <a:r>
              <a:rPr lang="ru-RU" sz="2000" dirty="0"/>
              <a:t>- мошенничество, совершенное лицом с использованием своего служебного положения,</a:t>
            </a:r>
          </a:p>
          <a:p>
            <a:r>
              <a:rPr lang="ru-RU" sz="2000" dirty="0"/>
              <a:t>- получение и дача взятки,</a:t>
            </a:r>
          </a:p>
          <a:p>
            <a:r>
              <a:rPr lang="ru-RU" sz="2000" dirty="0"/>
              <a:t>- изготовление и сбыт поддельных документов об образовании,</a:t>
            </a:r>
          </a:p>
          <a:p>
            <a:r>
              <a:rPr lang="ru-RU" sz="2000" dirty="0"/>
              <a:t>- использование заведомо подложных дипломов </a:t>
            </a:r>
            <a:r>
              <a:rPr lang="ru-RU" sz="2000" dirty="0" smtClean="0"/>
              <a:t>об образовании</a:t>
            </a:r>
            <a:r>
              <a:rPr lang="ru-RU" sz="2000" dirty="0"/>
              <a:t>,</a:t>
            </a:r>
          </a:p>
          <a:p>
            <a:r>
              <a:rPr lang="ru-RU" sz="2000" dirty="0"/>
              <a:t>- совмещение государственной и муниципальной службы с учредительством и замещением должностей в коммерческих организациях.</a:t>
            </a:r>
          </a:p>
          <a:p>
            <a:pPr marL="285750" indent="-285750">
              <a:buFont typeface="Arial" panose="020B0604020202020204" pitchFamily="34" charset="0"/>
              <a:buChar char="•"/>
            </a:pPr>
            <a:endParaRPr lang="ru-RU" dirty="0" smtClean="0"/>
          </a:p>
          <a:p>
            <a:pPr marL="285750" indent="-285750">
              <a:buFont typeface="Arial" panose="020B0604020202020204" pitchFamily="34" charset="0"/>
              <a:buChar char="•"/>
            </a:pPr>
            <a:endParaRPr lang="ru-RU" dirty="0"/>
          </a:p>
        </p:txBody>
      </p:sp>
    </p:spTree>
    <p:extLst>
      <p:ext uri="{BB962C8B-B14F-4D97-AF65-F5344CB8AC3E}">
        <p14:creationId xmlns:p14="http://schemas.microsoft.com/office/powerpoint/2010/main" val="175081111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sp>
        <p:nvSpPr>
          <p:cNvPr id="2" name="Прямоугольник 1"/>
          <p:cNvSpPr/>
          <p:nvPr/>
        </p:nvSpPr>
        <p:spPr>
          <a:xfrm>
            <a:off x="114300" y="66675"/>
            <a:ext cx="9029700" cy="1200329"/>
          </a:xfrm>
          <a:prstGeom prst="rect">
            <a:avLst/>
          </a:prstGeom>
        </p:spPr>
        <p:txBody>
          <a:bodyPr wrap="square">
            <a:spAutoFit/>
          </a:bodyPr>
          <a:lstStyle/>
          <a:p>
            <a:r>
              <a:rPr lang="ru-RU" dirty="0"/>
              <a:t>опасность взяток в образовании состоит в том, что студент не просто платит за что-то, он фактически легализует, таким образом, собственное незнание. Когда такая легализация становится массовой, страна получает невежественную массу молодежи с некачественными дипломами и с неумеренными амбициями</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74042" y="-187281"/>
            <a:ext cx="5055477" cy="8288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924972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dotGrid">
          <a:fgClr>
            <a:schemeClr val="accent1"/>
          </a:fgClr>
          <a:bgClr>
            <a:schemeClr val="bg1"/>
          </a:bgClr>
        </a:pattFill>
        <a:effectLst/>
      </p:bgPr>
    </p:bg>
    <p:spTree>
      <p:nvGrpSpPr>
        <p:cNvPr id="1" name=""/>
        <p:cNvGrpSpPr/>
        <p:nvPr/>
      </p:nvGrpSpPr>
      <p:grpSpPr>
        <a:xfrm>
          <a:off x="0" y="0"/>
          <a:ext cx="0" cy="0"/>
          <a:chOff x="0" y="0"/>
          <a:chExt cx="0" cy="0"/>
        </a:xfrm>
      </p:grpSpPr>
      <p:sp>
        <p:nvSpPr>
          <p:cNvPr id="6" name="Прямоугольник 5"/>
          <p:cNvSpPr/>
          <p:nvPr/>
        </p:nvSpPr>
        <p:spPr>
          <a:xfrm>
            <a:off x="251520" y="188640"/>
            <a:ext cx="8496944" cy="1200329"/>
          </a:xfrm>
          <a:prstGeom prst="rect">
            <a:avLst/>
          </a:prstGeom>
        </p:spPr>
        <p:txBody>
          <a:bodyPr wrap="square">
            <a:spAutoFit/>
          </a:bodyPr>
          <a:lstStyle/>
          <a:p>
            <a:r>
              <a:rPr lang="ru-RU" dirty="0"/>
              <a:t>ст. 290 УК РФ. Получение </a:t>
            </a:r>
            <a:r>
              <a:rPr lang="ru-RU" b="1" dirty="0"/>
              <a:t>взятки</a:t>
            </a:r>
            <a:r>
              <a:rPr lang="ru-RU" dirty="0"/>
              <a:t> – это принятие должностным лицом государственных или муниципальных органов всех уровней, а также иностранных организаций, денежного или выраженного в иной форме вознаграждения за совершение каких-либо действий в пользу взяткодателя.</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0392" y="1409145"/>
            <a:ext cx="6519200" cy="488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050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6"/>
                                        </p:tgtEl>
                                        <p:attrNameLst>
                                          <p:attrName>style.color</p:attrName>
                                        </p:attrNameLst>
                                      </p:cBhvr>
                                      <p:to>
                                        <p:clrVal>
                                          <a:schemeClr val="accent2"/>
                                        </p:clrVal>
                                      </p:to>
                                    </p:set>
                                    <p:set>
                                      <p:cBhvr>
                                        <p:cTn id="7" dur="500" fill="hold"/>
                                        <p:tgtEl>
                                          <p:spTgt spid="6"/>
                                        </p:tgtEl>
                                        <p:attrNameLst>
                                          <p:attrName>fillcolor</p:attrName>
                                        </p:attrNameLst>
                                      </p:cBhvr>
                                      <p:to>
                                        <p:clrVal>
                                          <a:schemeClr val="accent2"/>
                                        </p:clrVal>
                                      </p:to>
                                    </p:set>
                                    <p:set>
                                      <p:cBhvr>
                                        <p:cTn id="8"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ltHorz">
          <a:fgClr>
            <a:schemeClr val="accent1"/>
          </a:fgClr>
          <a:bgClr>
            <a:schemeClr val="bg1"/>
          </a:bgClr>
        </a:pattFill>
        <a:effectLst/>
      </p:bgPr>
    </p:bg>
    <p:spTree>
      <p:nvGrpSpPr>
        <p:cNvPr id="1" name=""/>
        <p:cNvGrpSpPr/>
        <p:nvPr/>
      </p:nvGrpSpPr>
      <p:grpSpPr>
        <a:xfrm>
          <a:off x="0" y="0"/>
          <a:ext cx="0" cy="0"/>
          <a:chOff x="0" y="0"/>
          <a:chExt cx="0" cy="0"/>
        </a:xfrm>
      </p:grpSpPr>
      <p:sp>
        <p:nvSpPr>
          <p:cNvPr id="4" name="Прямоугольник 3"/>
          <p:cNvSpPr/>
          <p:nvPr/>
        </p:nvSpPr>
        <p:spPr>
          <a:xfrm>
            <a:off x="323528" y="188640"/>
            <a:ext cx="8640960" cy="1200329"/>
          </a:xfrm>
          <a:prstGeom prst="rect">
            <a:avLst/>
          </a:prstGeom>
        </p:spPr>
        <p:txBody>
          <a:bodyPr wrap="square">
            <a:spAutoFit/>
          </a:bodyPr>
          <a:lstStyle/>
          <a:p>
            <a:r>
              <a:rPr lang="ru-RU" dirty="0"/>
              <a:t>Взятка, исходя из положений ч. 1 ст. 290 Уголовного кодекса РФ, может быть в виде денег, ценных бумаг, иного имущества либо в виде незаконных оказания ему услуг имущественного характера, предоставления иных имущественных прав. Прежде всего взятка от обычного подарка отличается целью ее дачи должностному лицу.</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408" y="1480409"/>
            <a:ext cx="73152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39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4"/>
                                        </p:tgtEl>
                                        <p:attrNameLst>
                                          <p:attrName>style.color</p:attrName>
                                        </p:attrNameLst>
                                      </p:cBhvr>
                                      <p:to>
                                        <p:clrVal>
                                          <a:schemeClr val="accent2"/>
                                        </p:clrVal>
                                      </p:to>
                                    </p:set>
                                    <p:set>
                                      <p:cBhvr>
                                        <p:cTn id="7" dur="500" fill="hold"/>
                                        <p:tgtEl>
                                          <p:spTgt spid="4"/>
                                        </p:tgtEl>
                                        <p:attrNameLst>
                                          <p:attrName>fillcolor</p:attrName>
                                        </p:attrNameLst>
                                      </p:cBhvr>
                                      <p:to>
                                        <p:clrVal>
                                          <a:schemeClr val="accent2"/>
                                        </p:clrVal>
                                      </p:to>
                                    </p:set>
                                    <p:set>
                                      <p:cBhvr>
                                        <p:cTn id="8"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dashVert">
          <a:fgClr>
            <a:schemeClr val="accent1"/>
          </a:fgClr>
          <a:bgClr>
            <a:schemeClr val="bg1"/>
          </a:bgClr>
        </a:pattFill>
        <a:effectLst/>
      </p:bgPr>
    </p:bg>
    <p:spTree>
      <p:nvGrpSpPr>
        <p:cNvPr id="1" name=""/>
        <p:cNvGrpSpPr/>
        <p:nvPr/>
      </p:nvGrpSpPr>
      <p:grpSpPr>
        <a:xfrm>
          <a:off x="0" y="0"/>
          <a:ext cx="0" cy="0"/>
          <a:chOff x="0" y="0"/>
          <a:chExt cx="0" cy="0"/>
        </a:xfrm>
      </p:grpSpPr>
      <p:sp>
        <p:nvSpPr>
          <p:cNvPr id="4" name="Прямоугольник 3"/>
          <p:cNvSpPr/>
          <p:nvPr/>
        </p:nvSpPr>
        <p:spPr>
          <a:xfrm>
            <a:off x="323528" y="260648"/>
            <a:ext cx="8568952" cy="1015663"/>
          </a:xfrm>
          <a:prstGeom prst="rect">
            <a:avLst/>
          </a:prstGeom>
        </p:spPr>
        <p:txBody>
          <a:bodyPr wrap="square">
            <a:spAutoFit/>
          </a:bodyPr>
          <a:lstStyle/>
          <a:p>
            <a:r>
              <a:rPr lang="ru-RU" sz="2000" dirty="0"/>
              <a:t>За получение взятки предусмотрена уголовная ответственность ст. 290, 291.2 УК РФ, а за дачу взятки уголовная ответственность установлена в ст. 291 УК РФ.</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25" y="1276310"/>
            <a:ext cx="7972425" cy="5067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259354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narHorz">
          <a:fgClr>
            <a:schemeClr val="accent1"/>
          </a:fgClr>
          <a:bgClr>
            <a:schemeClr val="bg1"/>
          </a:bgClr>
        </a:pattFill>
        <a:effectLst/>
      </p:bgPr>
    </p:bg>
    <p:spTree>
      <p:nvGrpSpPr>
        <p:cNvPr id="1" name=""/>
        <p:cNvGrpSpPr/>
        <p:nvPr/>
      </p:nvGrpSpPr>
      <p:grpSpPr>
        <a:xfrm>
          <a:off x="0" y="0"/>
          <a:ext cx="0" cy="0"/>
          <a:chOff x="0" y="0"/>
          <a:chExt cx="0" cy="0"/>
        </a:xfrm>
      </p:grpSpPr>
      <p:sp>
        <p:nvSpPr>
          <p:cNvPr id="4" name="Прямоугольник 3"/>
          <p:cNvSpPr/>
          <p:nvPr/>
        </p:nvSpPr>
        <p:spPr>
          <a:xfrm>
            <a:off x="323528" y="4437112"/>
            <a:ext cx="8568952" cy="2031325"/>
          </a:xfrm>
          <a:prstGeom prst="rect">
            <a:avLst/>
          </a:prstGeom>
        </p:spPr>
        <p:txBody>
          <a:bodyPr wrap="square">
            <a:spAutoFit/>
          </a:bodyPr>
          <a:lstStyle/>
          <a:p>
            <a:pPr fontAlgn="base"/>
            <a:r>
              <a:rPr lang="ru-RU" dirty="0" smtClean="0"/>
              <a:t>Для </a:t>
            </a:r>
            <a:r>
              <a:rPr lang="ru-RU" dirty="0"/>
              <a:t>борьбы с коррупционной продажностью в Уголовном кодексе РФ были введены статьи за вымогательство взятки – ст. 290 и 291 УК РФ. Конкретно ответственность за вымогательство взятки должностным лицом прописана в пункте 5 статьи 290 «Получение взятки». </a:t>
            </a:r>
            <a:r>
              <a:rPr lang="ru-RU" dirty="0" smtClean="0"/>
              <a:t>Под </a:t>
            </a:r>
            <a:r>
              <a:rPr lang="ru-RU" dirty="0"/>
              <a:t>вымогательством взятки понимается преступление, направленное на склонение лица к получению взятки от должностного лица под угрозой не оказания помощи или не совершения каких-либо действий</a:t>
            </a:r>
            <a:r>
              <a:rPr lang="ru-RU" dirty="0" smtClean="0"/>
              <a:t>. </a:t>
            </a:r>
            <a:endParaRPr lang="ru-RU"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31609" y="-941803"/>
            <a:ext cx="3743433" cy="7014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609599" y="-93364"/>
            <a:ext cx="7893270" cy="646331"/>
          </a:xfrm>
          <a:prstGeom prst="rect">
            <a:avLst/>
          </a:prstGeom>
        </p:spPr>
        <p:txBody>
          <a:bodyPr wrap="square">
            <a:spAutoFit/>
          </a:bodyPr>
          <a:lstStyle/>
          <a:p>
            <a:pPr lvl="0" algn="ctr"/>
            <a:endParaRPr lang="ru-RU" dirty="0" smtClean="0">
              <a:solidFill>
                <a:srgbClr val="FFFFFF"/>
              </a:solidFill>
            </a:endParaRPr>
          </a:p>
          <a:p>
            <a:pPr lvl="0" algn="ctr"/>
            <a:r>
              <a:rPr lang="ru-RU" dirty="0" smtClean="0">
                <a:solidFill>
                  <a:srgbClr val="FFFFFF"/>
                </a:solidFill>
              </a:rPr>
              <a:t>Понятие </a:t>
            </a:r>
            <a:r>
              <a:rPr lang="ru-RU" dirty="0">
                <a:solidFill>
                  <a:srgbClr val="FFFFFF"/>
                </a:solidFill>
              </a:rPr>
              <a:t>вымогательства взятки </a:t>
            </a:r>
            <a:endParaRPr lang="ru-RU" dirty="0">
              <a:solidFill>
                <a:srgbClr val="FFFFFF"/>
              </a:solidFill>
            </a:endParaRPr>
          </a:p>
        </p:txBody>
      </p:sp>
    </p:spTree>
    <p:extLst>
      <p:ext uri="{BB962C8B-B14F-4D97-AF65-F5344CB8AC3E}">
        <p14:creationId xmlns:p14="http://schemas.microsoft.com/office/powerpoint/2010/main" val="20040201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diagBrick">
          <a:fgClr>
            <a:schemeClr val="accent1"/>
          </a:fgClr>
          <a:bgClr>
            <a:schemeClr val="bg1"/>
          </a:bgClr>
        </a:pattFill>
        <a:effectLst/>
      </p:bgPr>
    </p:bg>
    <p:spTree>
      <p:nvGrpSpPr>
        <p:cNvPr id="1" name=""/>
        <p:cNvGrpSpPr/>
        <p:nvPr/>
      </p:nvGrpSpPr>
      <p:grpSpPr>
        <a:xfrm>
          <a:off x="0" y="0"/>
          <a:ext cx="0" cy="0"/>
          <a:chOff x="0" y="0"/>
          <a:chExt cx="0" cy="0"/>
        </a:xfrm>
      </p:grpSpPr>
      <p:sp>
        <p:nvSpPr>
          <p:cNvPr id="4" name="Прямоугольник 3"/>
          <p:cNvSpPr/>
          <p:nvPr/>
        </p:nvSpPr>
        <p:spPr>
          <a:xfrm>
            <a:off x="163508" y="4941168"/>
            <a:ext cx="8712968" cy="2308324"/>
          </a:xfrm>
          <a:prstGeom prst="rect">
            <a:avLst/>
          </a:prstGeom>
        </p:spPr>
        <p:txBody>
          <a:bodyPr wrap="square">
            <a:spAutoFit/>
          </a:bodyPr>
          <a:lstStyle/>
          <a:p>
            <a:endParaRPr lang="ru-RU" dirty="0"/>
          </a:p>
          <a:p>
            <a:pPr fontAlgn="base"/>
            <a:r>
              <a:rPr lang="ru-RU" dirty="0"/>
              <a:t>Согласно части 3 статьи 327 УК РФ использование заведомо подложного документа наказывается штрафом в размере до восьмидесяти тысяч рублей или в размере заработной платы или иного дохода осужденного за период до шести месяцев, либо обязательными работами на срок до четырехсот восьмидесяти часов, либо исправительными работами на срок до двух лет, либо арестом на срок до шести </a:t>
            </a:r>
            <a:r>
              <a:rPr lang="ru-RU" dirty="0" err="1" smtClean="0"/>
              <a:t>месяцев.Купленный</a:t>
            </a:r>
            <a:r>
              <a:rPr lang="ru-RU" dirty="0" smtClean="0"/>
              <a:t> </a:t>
            </a:r>
            <a:r>
              <a:rPr lang="ru-RU" dirty="0"/>
              <a:t>диплом — это бомба замедленного действия, невозможно предугадать, когда она взорвется.</a:t>
            </a:r>
          </a:p>
        </p:txBody>
      </p:sp>
      <p:sp>
        <p:nvSpPr>
          <p:cNvPr id="5" name="Прямоугольник 4"/>
          <p:cNvSpPr/>
          <p:nvPr/>
        </p:nvSpPr>
        <p:spPr>
          <a:xfrm>
            <a:off x="323528" y="404664"/>
            <a:ext cx="7848872" cy="954107"/>
          </a:xfrm>
          <a:prstGeom prst="rect">
            <a:avLst/>
          </a:prstGeom>
        </p:spPr>
        <p:txBody>
          <a:bodyPr wrap="square">
            <a:spAutoFit/>
          </a:bodyPr>
          <a:lstStyle/>
          <a:p>
            <a:pPr fontAlgn="base"/>
            <a:r>
              <a:rPr lang="ru-RU" dirty="0" smtClean="0"/>
              <a:t> </a:t>
            </a:r>
            <a:r>
              <a:rPr lang="ru-RU" sz="2800" dirty="0"/>
              <a:t>Уголовная ответственность за использование поддельного диплома для трудоустройства</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5" y="1358770"/>
            <a:ext cx="7572325" cy="3756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89317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95536" y="404664"/>
            <a:ext cx="8352928" cy="6093976"/>
          </a:xfrm>
          <a:prstGeom prst="rect">
            <a:avLst/>
          </a:prstGeom>
        </p:spPr>
        <p:txBody>
          <a:bodyPr wrap="square">
            <a:spAutoFit/>
          </a:bodyPr>
          <a:lstStyle/>
          <a:p>
            <a:r>
              <a:rPr lang="ru-RU" sz="2800" dirty="0" smtClean="0"/>
              <a:t>Для </a:t>
            </a:r>
            <a:r>
              <a:rPr lang="ru-RU" sz="2800" dirty="0"/>
              <a:t>достижения своих целей коррупционеры используют множество метод, к самым основным и которых являются:</a:t>
            </a:r>
          </a:p>
          <a:p>
            <a:endParaRPr lang="ru-RU" dirty="0"/>
          </a:p>
          <a:p>
            <a:r>
              <a:rPr lang="ru-RU" dirty="0"/>
              <a:t>1.Взятки и подкуп.</a:t>
            </a:r>
          </a:p>
          <a:p>
            <a:endParaRPr lang="ru-RU" dirty="0"/>
          </a:p>
          <a:p>
            <a:endParaRPr lang="ru-RU" dirty="0"/>
          </a:p>
          <a:p>
            <a:r>
              <a:rPr lang="ru-RU" dirty="0"/>
              <a:t>2.Расхищение, воровство.</a:t>
            </a:r>
          </a:p>
          <a:p>
            <a:endParaRPr lang="ru-RU" dirty="0"/>
          </a:p>
          <a:p>
            <a:endParaRPr lang="ru-RU" dirty="0"/>
          </a:p>
          <a:p>
            <a:r>
              <a:rPr lang="ru-RU" dirty="0"/>
              <a:t>3.Вымогательство и шантаж.</a:t>
            </a:r>
          </a:p>
          <a:p>
            <a:endParaRPr lang="ru-RU" dirty="0"/>
          </a:p>
          <a:p>
            <a:endParaRPr lang="ru-RU" dirty="0"/>
          </a:p>
          <a:p>
            <a:r>
              <a:rPr lang="ru-RU" dirty="0"/>
              <a:t>4.Мошенничество.</a:t>
            </a:r>
          </a:p>
          <a:p>
            <a:endParaRPr lang="ru-RU" dirty="0"/>
          </a:p>
          <a:p>
            <a:endParaRPr lang="ru-RU" dirty="0"/>
          </a:p>
          <a:p>
            <a:r>
              <a:rPr lang="ru-RU" dirty="0"/>
              <a:t>5.Фаворитизм, кумовство, непотизм</a:t>
            </a:r>
          </a:p>
          <a:p>
            <a:endParaRPr lang="ru-RU" dirty="0"/>
          </a:p>
          <a:p>
            <a:endParaRPr lang="ru-RU" dirty="0"/>
          </a:p>
          <a:p>
            <a:r>
              <a:rPr lang="ru-RU" dirty="0"/>
              <a:t>6.Лобби</a:t>
            </a:r>
          </a:p>
        </p:txBody>
      </p:sp>
    </p:spTree>
    <p:extLst>
      <p:ext uri="{BB962C8B-B14F-4D97-AF65-F5344CB8AC3E}">
        <p14:creationId xmlns:p14="http://schemas.microsoft.com/office/powerpoint/2010/main" val="372755416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ylar">
  <a:themeElements>
    <a:clrScheme name="Mylar">
      <a:dk1>
        <a:srgbClr val="000000"/>
      </a:dk1>
      <a:lt1>
        <a:srgbClr val="FFFFFF"/>
      </a:lt1>
      <a:dk2>
        <a:srgbClr val="656162"/>
      </a:dk2>
      <a:lt2>
        <a:srgbClr val="E0DACC"/>
      </a:lt2>
      <a:accent1>
        <a:srgbClr val="4A5A7A"/>
      </a:accent1>
      <a:accent2>
        <a:srgbClr val="F7BD40"/>
      </a:accent2>
      <a:accent3>
        <a:srgbClr val="975C00"/>
      </a:accent3>
      <a:accent4>
        <a:srgbClr val="754D41"/>
      </a:accent4>
      <a:accent5>
        <a:srgbClr val="838995"/>
      </a:accent5>
      <a:accent6>
        <a:srgbClr val="687B66"/>
      </a:accent6>
      <a:hlink>
        <a:srgbClr val="B5740B"/>
      </a:hlink>
      <a:folHlink>
        <a:srgbClr val="7483A0"/>
      </a:folHlink>
    </a:clrScheme>
    <a:fontScheme name="Mylar">
      <a:maj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ylar">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
          <a:effectLst>
            <a:innerShdw blurRad="50800" dist="25400" dir="13500000">
              <a:srgbClr val="000000">
                <a:alpha val="75000"/>
              </a:srgbClr>
            </a:innerShdw>
            <a:outerShdw blurRad="50800" dist="25400" dir="5400000" rotWithShape="0">
              <a:srgbClr val="000000">
                <a:alpha val="50000"/>
              </a:srgbClr>
            </a:outerShdw>
          </a:effectLst>
          <a:scene3d>
            <a:camera prst="orthographicFront">
              <a:rot lat="0" lon="0" rev="0"/>
            </a:camera>
            <a:lightRig rig="threePt" dir="tl"/>
          </a:scene3d>
          <a:sp3d prstMaterial="dkEdge">
            <a:bevelT w="25400" h="508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100000"/>
                <a:shade val="30000"/>
                <a:alpha val="100000"/>
                <a:satMod val="255000"/>
                <a:lumMod val="100000"/>
              </a:schemeClr>
            </a:gs>
          </a:gsLst>
          <a:path path="circle">
            <a:fillToRect l="50000" t="-80000" r="50000" b="180000"/>
          </a:path>
        </a:gradFill>
        <a:blipFill rotWithShape="1">
          <a:blip xmlns:r="http://schemas.openxmlformats.org/officeDocument/2006/relationships" r:embed="rId1">
            <a:duotone>
              <a:schemeClr val="phClr">
                <a:lumMod val="80000"/>
              </a:schemeClr>
              <a:schemeClr val="phClr">
                <a:tint val="50000"/>
                <a:lumMod val="150000"/>
              </a:schemeClr>
            </a:duotone>
          </a:blip>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TotalTime>
  <Words>684</Words>
  <Application>Microsoft Office PowerPoint</Application>
  <PresentationFormat>Экран (4:3)</PresentationFormat>
  <Paragraphs>68</Paragraphs>
  <Slides>12</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12</vt:i4>
      </vt:variant>
    </vt:vector>
  </HeadingPairs>
  <TitlesOfParts>
    <vt:vector size="13" baseType="lpstr">
      <vt:lpstr>Mylar</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Противодействие коррупции</dc:title>
  <cp:lastModifiedBy>user</cp:lastModifiedBy>
  <cp:revision>11</cp:revision>
  <dcterms:modified xsi:type="dcterms:W3CDTF">2020-11-07T12:20:31Z</dcterms:modified>
</cp:coreProperties>
</file>