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28" r:id="rId3"/>
    <p:sldId id="327" r:id="rId4"/>
    <p:sldId id="326" r:id="rId5"/>
    <p:sldId id="283" r:id="rId6"/>
    <p:sldId id="290" r:id="rId7"/>
    <p:sldId id="319" r:id="rId8"/>
    <p:sldId id="263" r:id="rId9"/>
    <p:sldId id="314" r:id="rId10"/>
    <p:sldId id="306" r:id="rId11"/>
    <p:sldId id="316" r:id="rId12"/>
    <p:sldId id="317" r:id="rId13"/>
    <p:sldId id="318" r:id="rId14"/>
    <p:sldId id="322" r:id="rId15"/>
    <p:sldId id="321" r:id="rId16"/>
    <p:sldId id="323" r:id="rId17"/>
    <p:sldId id="324" r:id="rId18"/>
    <p:sldId id="329" r:id="rId19"/>
  </p:sldIdLst>
  <p:sldSz cx="9144000" cy="6858000" type="screen4x3"/>
  <p:notesSz cx="6797675" cy="9926638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E7ED"/>
    <a:srgbClr val="86CAD8"/>
    <a:srgbClr val="43AEC3"/>
    <a:srgbClr val="D9EFF3"/>
    <a:srgbClr val="CCECFF"/>
    <a:srgbClr val="E2DDFF"/>
    <a:srgbClr val="DDDDDD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95" autoAdjust="0"/>
    <p:restoredTop sz="90929"/>
  </p:normalViewPr>
  <p:slideViewPr>
    <p:cSldViewPr>
      <p:cViewPr varScale="1">
        <p:scale>
          <a:sx n="74" d="100"/>
          <a:sy n="74" d="100"/>
        </p:scale>
        <p:origin x="10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97C4C8D9-6896-4CE9-9699-2F7B68E42062}" type="datetimeFigureOut">
              <a:rPr lang="ru-RU"/>
              <a:pPr>
                <a:defRPr/>
              </a:pPr>
              <a:t>29.12.2020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E07884C8-F43C-4967-B1A3-5D3E2F9D90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2890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E09B75A-CFE8-45BE-8CC1-8C294B2E44B3}" type="slidenum">
              <a:rPr lang="ru-RU">
                <a:cs typeface="Arial" charset="0"/>
              </a:rPr>
              <a:pPr/>
              <a:t>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1793875"/>
            <a:ext cx="6400800" cy="228600"/>
          </a:xfrm>
        </p:spPr>
        <p:txBody>
          <a:bodyPr/>
          <a:lstStyle>
            <a:lvl1pPr marL="0" indent="0">
              <a:buFontTx/>
              <a:buNone/>
              <a:defRPr i="1">
                <a:latin typeface="Impact" pitchFamily="34" charset="0"/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71800" y="838200"/>
            <a:ext cx="7772400" cy="11430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F2613-6305-46B0-86FA-75C605102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36AEF-D8F7-4F02-90E5-03B84AD9E3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BDE43-08BA-4BBA-B5F0-76B8E43BF5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69113" y="28575"/>
            <a:ext cx="2274887" cy="62960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2863" y="28575"/>
            <a:ext cx="6673850" cy="62960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10FA3-CD97-4816-A0DD-5F66F7B66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58BB6-6590-463D-B875-26E12E7FB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FE40D0A-5A73-4702-89BC-9FA32AADA76E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8415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40CCBDA-19BA-42FD-B9B1-15016C7C64E3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4271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BEB5C-495C-4C26-A618-A75603A876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85B02-35C8-4A77-BA3D-3550FE2B06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2D132-2B4F-47FC-833E-9C7BB5B734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8A228-2E73-4F6B-B332-C63531B6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838200"/>
            <a:ext cx="43053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38700" y="838200"/>
            <a:ext cx="43053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3845E-653D-45B4-AED0-32BA990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D8288-2B39-4D9F-A865-E2376D6B5A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24E2F-436F-4FC2-B1CD-D55AF2816C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5482E-0F10-4D3E-8916-35FC85851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01E94-E862-4B30-9A1C-661A532C7E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6CCEB-6C7D-49FF-A878-211EF6C83A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9099B-F722-4AA2-9B04-A3BCAC6297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9F37A-517C-4B03-B120-E736D505FF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293ED-AB69-4F61-B858-758B5E2E4D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72EB2-5192-41C8-9DC5-F4CE77276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8D0C5-00A7-4447-B9AA-2A17DE8E2E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C677B-0FBF-4211-9A30-57676CCC1D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9" descr="Z:\newtek\_backgrounds_1.02\Tim\powerpoint templates\21-40\strategic_alliance\elements\shake.jp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318375" y="0"/>
            <a:ext cx="1639888" cy="78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2" name="AutoShape 28"/>
          <p:cNvSpPr>
            <a:spLocks noChangeArrowheads="1"/>
          </p:cNvSpPr>
          <p:nvPr/>
        </p:nvSpPr>
        <p:spPr bwMode="auto">
          <a:xfrm>
            <a:off x="-304800" y="76200"/>
            <a:ext cx="7620000" cy="609600"/>
          </a:xfrm>
          <a:prstGeom prst="parallelogram">
            <a:avLst>
              <a:gd name="adj" fmla="val 28993"/>
            </a:avLst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796925"/>
            <a:ext cx="347663" cy="5500688"/>
          </a:xfrm>
          <a:prstGeom prst="rect">
            <a:avLst/>
          </a:prstGeom>
          <a:gradFill rotWithShape="0">
            <a:gsLst>
              <a:gs pos="0">
                <a:srgbClr val="C9E7ED">
                  <a:gamma/>
                  <a:shade val="46275"/>
                  <a:invGamma/>
                </a:srgbClr>
              </a:gs>
              <a:gs pos="100000">
                <a:srgbClr val="C9E7ED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863" y="28575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838200"/>
            <a:ext cx="8763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DBCC72-226E-4714-82C9-7CB9491870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5C09B1-2FCF-49BC-AC45-8B7FEA957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-15875" y="793750"/>
            <a:ext cx="87788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6350" y="6294438"/>
            <a:ext cx="73088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ru-RU">
              <a:cs typeface="+mn-cs"/>
            </a:endParaRPr>
          </a:p>
        </p:txBody>
      </p:sp>
      <p:grpSp>
        <p:nvGrpSpPr>
          <p:cNvPr id="1036" name="Group 25"/>
          <p:cNvGrpSpPr>
            <a:grpSpLocks/>
          </p:cNvGrpSpPr>
          <p:nvPr/>
        </p:nvGrpSpPr>
        <p:grpSpPr bwMode="auto">
          <a:xfrm>
            <a:off x="0" y="838200"/>
            <a:ext cx="304800" cy="5410200"/>
            <a:chOff x="0" y="528"/>
            <a:chExt cx="162" cy="3408"/>
          </a:xfrm>
        </p:grpSpPr>
        <p:sp>
          <p:nvSpPr>
            <p:cNvPr id="6" name="Rectangle 12"/>
            <p:cNvSpPr>
              <a:spLocks noChangeArrowheads="1"/>
            </p:cNvSpPr>
            <p:nvPr userDrawn="1"/>
          </p:nvSpPr>
          <p:spPr bwMode="auto">
            <a:xfrm>
              <a:off x="0" y="528"/>
              <a:ext cx="162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 userDrawn="1"/>
          </p:nvSpPr>
          <p:spPr bwMode="auto">
            <a:xfrm>
              <a:off x="0" y="816"/>
              <a:ext cx="162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 userDrawn="1"/>
          </p:nvSpPr>
          <p:spPr bwMode="auto">
            <a:xfrm>
              <a:off x="0" y="1104"/>
              <a:ext cx="162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 userDrawn="1"/>
          </p:nvSpPr>
          <p:spPr bwMode="auto">
            <a:xfrm>
              <a:off x="0" y="1392"/>
              <a:ext cx="162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 userDrawn="1"/>
          </p:nvSpPr>
          <p:spPr bwMode="auto">
            <a:xfrm>
              <a:off x="0" y="1680"/>
              <a:ext cx="162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 userDrawn="1"/>
          </p:nvSpPr>
          <p:spPr bwMode="auto">
            <a:xfrm>
              <a:off x="0" y="1968"/>
              <a:ext cx="162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43" name="Rectangle 19"/>
            <p:cNvSpPr>
              <a:spLocks noChangeArrowheads="1"/>
            </p:cNvSpPr>
            <p:nvPr userDrawn="1"/>
          </p:nvSpPr>
          <p:spPr bwMode="auto">
            <a:xfrm>
              <a:off x="0" y="2256"/>
              <a:ext cx="162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44" name="Rectangle 20"/>
            <p:cNvSpPr>
              <a:spLocks noChangeArrowheads="1"/>
            </p:cNvSpPr>
            <p:nvPr userDrawn="1"/>
          </p:nvSpPr>
          <p:spPr bwMode="auto">
            <a:xfrm>
              <a:off x="0" y="2544"/>
              <a:ext cx="162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45" name="Rectangle 21"/>
            <p:cNvSpPr>
              <a:spLocks noChangeArrowheads="1"/>
            </p:cNvSpPr>
            <p:nvPr userDrawn="1"/>
          </p:nvSpPr>
          <p:spPr bwMode="auto">
            <a:xfrm>
              <a:off x="0" y="2832"/>
              <a:ext cx="162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46" name="Rectangle 22"/>
            <p:cNvSpPr>
              <a:spLocks noChangeArrowheads="1"/>
            </p:cNvSpPr>
            <p:nvPr userDrawn="1"/>
          </p:nvSpPr>
          <p:spPr bwMode="auto">
            <a:xfrm>
              <a:off x="0" y="3120"/>
              <a:ext cx="162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47" name="Rectangle 23"/>
            <p:cNvSpPr>
              <a:spLocks noChangeArrowheads="1"/>
            </p:cNvSpPr>
            <p:nvPr userDrawn="1"/>
          </p:nvSpPr>
          <p:spPr bwMode="auto">
            <a:xfrm>
              <a:off x="0" y="3408"/>
              <a:ext cx="162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48" name="Rectangle 24"/>
            <p:cNvSpPr>
              <a:spLocks noChangeArrowheads="1"/>
            </p:cNvSpPr>
            <p:nvPr userDrawn="1"/>
          </p:nvSpPr>
          <p:spPr bwMode="auto">
            <a:xfrm>
              <a:off x="0" y="3696"/>
              <a:ext cx="162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i="1">
          <a:solidFill>
            <a:schemeClr val="tx2"/>
          </a:solidFill>
          <a:latin typeface="Impac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i="1">
          <a:solidFill>
            <a:schemeClr val="tx2"/>
          </a:solidFill>
          <a:latin typeface="Impac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i="1">
          <a:solidFill>
            <a:schemeClr val="tx2"/>
          </a:solidFill>
          <a:latin typeface="Impac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i="1">
          <a:solidFill>
            <a:schemeClr val="tx2"/>
          </a:solidFill>
          <a:latin typeface="Impac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2"/>
          </a:solidFill>
          <a:latin typeface="Impac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2"/>
          </a:solidFill>
          <a:latin typeface="Impac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2"/>
          </a:solidFill>
          <a:latin typeface="Impac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AutoShape 12"/>
          <p:cNvSpPr>
            <a:spLocks noChangeArrowheads="1"/>
          </p:cNvSpPr>
          <p:nvPr/>
        </p:nvSpPr>
        <p:spPr bwMode="auto">
          <a:xfrm>
            <a:off x="468312" y="4581524"/>
            <a:ext cx="6551959" cy="2276475"/>
          </a:xfrm>
          <a:prstGeom prst="parallelogram">
            <a:avLst>
              <a:gd name="adj" fmla="val 2588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800" dirty="0"/>
          </a:p>
        </p:txBody>
      </p:sp>
      <p:pic>
        <p:nvPicPr>
          <p:cNvPr id="14338" name="Picture 9" descr="Z:\newtek\_backgrounds_1.02\Tim\powerpoint templates\21-40\strategic_alliance\elements\shak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66800"/>
            <a:ext cx="3862388" cy="1857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4339" name="AutoShape 10"/>
          <p:cNvSpPr>
            <a:spLocks noChangeArrowheads="1"/>
          </p:cNvSpPr>
          <p:nvPr/>
        </p:nvSpPr>
        <p:spPr bwMode="auto">
          <a:xfrm>
            <a:off x="3048000" y="1828800"/>
            <a:ext cx="3276600" cy="381000"/>
          </a:xfrm>
          <a:prstGeom prst="parallelogram">
            <a:avLst>
              <a:gd name="adj" fmla="val 27910"/>
            </a:avLst>
          </a:prstGeom>
          <a:solidFill>
            <a:srgbClr val="C9E7E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0" name="AutoShape 11"/>
          <p:cNvSpPr>
            <a:spLocks noChangeArrowheads="1"/>
          </p:cNvSpPr>
          <p:nvPr/>
        </p:nvSpPr>
        <p:spPr bwMode="auto">
          <a:xfrm>
            <a:off x="2411413" y="1031875"/>
            <a:ext cx="6508750" cy="3081338"/>
          </a:xfrm>
          <a:prstGeom prst="parallelogram">
            <a:avLst>
              <a:gd name="adj" fmla="val 27724"/>
            </a:avLst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43213" y="1638300"/>
            <a:ext cx="7772400" cy="2085975"/>
          </a:xfrm>
        </p:spPr>
        <p:txBody>
          <a:bodyPr/>
          <a:lstStyle/>
          <a:p>
            <a:r>
              <a:rPr lang="ru-RU" dirty="0" smtClean="0"/>
              <a:t>     Формирование    </a:t>
            </a:r>
            <a:br>
              <a:rPr lang="ru-RU" dirty="0" smtClean="0"/>
            </a:br>
            <a:r>
              <a:rPr lang="ru-RU" dirty="0" smtClean="0"/>
              <a:t>    антикоррупционного    </a:t>
            </a:r>
            <a:br>
              <a:rPr lang="ru-RU" dirty="0" smtClean="0"/>
            </a:br>
            <a:r>
              <a:rPr lang="ru-RU" dirty="0" smtClean="0"/>
              <a:t>  мировоззрения </a:t>
            </a:r>
            <a:br>
              <a:rPr lang="ru-RU" dirty="0" smtClean="0"/>
            </a:br>
            <a:endParaRPr lang="en-US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-9525" y="1588"/>
            <a:ext cx="7927975" cy="685800"/>
          </a:xfrm>
        </p:spPr>
        <p:txBody>
          <a:bodyPr/>
          <a:lstStyle/>
          <a:p>
            <a:r>
              <a:rPr lang="ru-RU" sz="2600" dirty="0" smtClean="0"/>
              <a:t>Коррупция – социально-историческое явление</a:t>
            </a:r>
            <a:endParaRPr lang="en-US" sz="2600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748712" cy="5129213"/>
          </a:xfrm>
        </p:spPr>
        <p:txBody>
          <a:bodyPr/>
          <a:lstStyle/>
          <a:p>
            <a:r>
              <a:rPr lang="ru-RU" sz="2800" dirty="0" smtClean="0">
                <a:latin typeface="Arial" charset="0"/>
                <a:cs typeface="Arial" charset="0"/>
              </a:rPr>
              <a:t>При Советской власти</a:t>
            </a:r>
            <a:br>
              <a:rPr lang="ru-RU" sz="2800" dirty="0" smtClean="0">
                <a:latin typeface="Arial" charset="0"/>
                <a:cs typeface="Arial" charset="0"/>
              </a:rPr>
            </a:br>
            <a:r>
              <a:rPr lang="ru-RU" sz="2800" dirty="0" smtClean="0">
                <a:latin typeface="Arial" charset="0"/>
                <a:cs typeface="Arial" charset="0"/>
              </a:rPr>
              <a:t>    </a:t>
            </a:r>
            <a:r>
              <a:rPr lang="ru-RU" sz="2800" b="1" dirty="0" smtClean="0">
                <a:latin typeface="Arial" charset="0"/>
                <a:cs typeface="Arial" charset="0"/>
              </a:rPr>
              <a:t>1.</a:t>
            </a:r>
            <a:r>
              <a:rPr lang="ru-RU" sz="2800" dirty="0" smtClean="0">
                <a:latin typeface="Arial" charset="0"/>
                <a:cs typeface="Arial" charset="0"/>
              </a:rPr>
              <a:t> </a:t>
            </a:r>
            <a:r>
              <a:rPr lang="ru-RU" sz="2800" dirty="0">
                <a:latin typeface="Arial" charset="0"/>
                <a:cs typeface="Arial" charset="0"/>
              </a:rPr>
              <a:t>Н</a:t>
            </a:r>
            <a:r>
              <a:rPr lang="ru-RU" sz="2800" dirty="0" smtClean="0">
                <a:latin typeface="Arial" charset="0"/>
                <a:cs typeface="Arial" charset="0"/>
              </a:rPr>
              <a:t>е признавали слово "коррупция", позволив ввести его в употребление лишь в конце 1980-х годов. ("взяточничество", "злоупотребление служебным положением", "попустительство</a:t>
            </a:r>
            <a:r>
              <a:rPr lang="en-US" sz="2800" dirty="0" smtClean="0">
                <a:latin typeface="Arial" charset="0"/>
                <a:cs typeface="Arial" charset="0"/>
              </a:rPr>
              <a:t>”)</a:t>
            </a:r>
            <a:r>
              <a:rPr lang="ru-RU" sz="2800" dirty="0" smtClean="0">
                <a:latin typeface="Arial" charset="0"/>
                <a:cs typeface="Arial" charset="0"/>
              </a:rPr>
              <a:t/>
            </a:r>
            <a:br>
              <a:rPr lang="ru-RU" sz="2800" dirty="0" smtClean="0">
                <a:latin typeface="Arial" charset="0"/>
                <a:cs typeface="Arial" charset="0"/>
              </a:rPr>
            </a:br>
            <a:r>
              <a:rPr lang="ru-RU" sz="2800" dirty="0" smtClean="0">
                <a:latin typeface="Arial" charset="0"/>
                <a:cs typeface="Arial" charset="0"/>
              </a:rPr>
              <a:t>    </a:t>
            </a:r>
            <a:r>
              <a:rPr lang="ru-RU" sz="2800" b="1" dirty="0" smtClean="0">
                <a:latin typeface="Arial" charset="0"/>
                <a:cs typeface="Arial" charset="0"/>
              </a:rPr>
              <a:t>2. </a:t>
            </a:r>
            <a:r>
              <a:rPr lang="ru-RU" sz="2800" dirty="0">
                <a:latin typeface="Arial" charset="0"/>
                <a:cs typeface="Arial" charset="0"/>
              </a:rPr>
              <a:t>П</a:t>
            </a:r>
            <a:r>
              <a:rPr lang="ru-RU" sz="2800" dirty="0" smtClean="0">
                <a:latin typeface="Arial" charset="0"/>
                <a:cs typeface="Arial" charset="0"/>
              </a:rPr>
              <a:t>ричины – недостатки в работе партийных, профсоюзных и государственных органов.</a:t>
            </a:r>
            <a:br>
              <a:rPr lang="ru-RU" sz="2800" dirty="0" smtClean="0">
                <a:latin typeface="Arial" charset="0"/>
                <a:cs typeface="Arial" charset="0"/>
              </a:rPr>
            </a:br>
            <a:r>
              <a:rPr lang="ru-RU" sz="2800" dirty="0" smtClean="0">
                <a:latin typeface="Arial" charset="0"/>
                <a:cs typeface="Arial" charset="0"/>
              </a:rPr>
              <a:t>    </a:t>
            </a:r>
            <a:r>
              <a:rPr lang="en-US" sz="2800" b="1" dirty="0" smtClean="0">
                <a:latin typeface="Arial" charset="0"/>
                <a:cs typeface="Arial" charset="0"/>
              </a:rPr>
              <a:t>3</a:t>
            </a:r>
            <a:r>
              <a:rPr lang="ru-RU" sz="2800" b="1" dirty="0" smtClean="0">
                <a:latin typeface="Arial" charset="0"/>
                <a:cs typeface="Arial" charset="0"/>
              </a:rPr>
              <a:t>. </a:t>
            </a:r>
            <a:r>
              <a:rPr lang="ru-RU" sz="2800" dirty="0">
                <a:latin typeface="Arial" charset="0"/>
                <a:cs typeface="Arial" charset="0"/>
              </a:rPr>
              <a:t>Н</a:t>
            </a:r>
            <a:r>
              <a:rPr lang="ru-RU" sz="2800" dirty="0" smtClean="0">
                <a:latin typeface="Arial" charset="0"/>
                <a:cs typeface="Arial" charset="0"/>
              </a:rPr>
              <a:t>еприкосновенны высшие советские и партийные работники</a:t>
            </a:r>
            <a:br>
              <a:rPr lang="ru-RU" sz="2800" dirty="0" smtClean="0">
                <a:latin typeface="Arial" charset="0"/>
                <a:cs typeface="Arial" charset="0"/>
              </a:rPr>
            </a:br>
            <a:r>
              <a:rPr lang="ru-RU" sz="2800" dirty="0" smtClean="0">
                <a:latin typeface="Arial" charset="0"/>
                <a:cs typeface="Arial" charset="0"/>
              </a:rPr>
              <a:t>    </a:t>
            </a:r>
            <a:r>
              <a:rPr lang="ru-RU" sz="2800" b="1" dirty="0" smtClean="0">
                <a:latin typeface="Arial" charset="0"/>
                <a:cs typeface="Arial" charset="0"/>
              </a:rPr>
              <a:t>4. </a:t>
            </a:r>
            <a:r>
              <a:rPr lang="ru-RU" sz="2800" dirty="0">
                <a:latin typeface="Arial" charset="0"/>
                <a:cs typeface="Arial" charset="0"/>
              </a:rPr>
              <a:t>В</a:t>
            </a:r>
            <a:r>
              <a:rPr lang="ru-RU" sz="2800" dirty="0" smtClean="0">
                <a:latin typeface="Arial" charset="0"/>
                <a:cs typeface="Arial" charset="0"/>
              </a:rPr>
              <a:t>есь послевоенный период, рост коррупции на фоне ослабления государственной машины. 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Формы коррупции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052736"/>
            <a:ext cx="8676456" cy="527186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 b="1" dirty="0">
                <a:solidFill>
                  <a:schemeClr val="bg2">
                    <a:lumMod val="75000"/>
                  </a:schemeClr>
                </a:solidFill>
              </a:rPr>
              <a:t>Взятка</a:t>
            </a:r>
          </a:p>
          <a:p>
            <a:pPr>
              <a:lnSpc>
                <a:spcPct val="80000"/>
              </a:lnSpc>
            </a:pPr>
            <a:r>
              <a:rPr lang="ru-RU" altLang="ru-RU" sz="2400" b="1" dirty="0">
                <a:solidFill>
                  <a:schemeClr val="bg2">
                    <a:lumMod val="75000"/>
                  </a:schemeClr>
                </a:solidFill>
              </a:rPr>
              <a:t>Растрата</a:t>
            </a:r>
            <a:endParaRPr lang="ru-RU" altLang="ru-RU" sz="2400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ru-RU" sz="2400" b="1" dirty="0">
                <a:solidFill>
                  <a:schemeClr val="bg2">
                    <a:lumMod val="75000"/>
                  </a:schemeClr>
                </a:solidFill>
              </a:rPr>
              <a:t>Мошенничество</a:t>
            </a:r>
            <a:endParaRPr lang="ru-RU" altLang="ru-RU" sz="2400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ru-RU" sz="2400" b="1" dirty="0">
                <a:solidFill>
                  <a:schemeClr val="bg2">
                    <a:lumMod val="75000"/>
                  </a:schemeClr>
                </a:solidFill>
              </a:rPr>
              <a:t>Вымогательство</a:t>
            </a:r>
          </a:p>
          <a:p>
            <a:pPr>
              <a:lnSpc>
                <a:spcPct val="80000"/>
              </a:lnSpc>
            </a:pPr>
            <a:r>
              <a:rPr lang="ru-RU" altLang="ru-RU" sz="2400" b="1" dirty="0">
                <a:solidFill>
                  <a:schemeClr val="bg2">
                    <a:lumMod val="75000"/>
                  </a:schemeClr>
                </a:solidFill>
              </a:rPr>
              <a:t>Фаворитизм - в государственной и общественной жизни страстное покровительство любимцам (фаворитам) и назначение любимцев на высокие должности, несмотря на то, что они не обладают ни способностями, ни знаниями, необходимыми для их службы</a:t>
            </a:r>
          </a:p>
          <a:p>
            <a:pPr>
              <a:lnSpc>
                <a:spcPct val="80000"/>
              </a:lnSpc>
            </a:pPr>
            <a:r>
              <a:rPr lang="ru-RU" altLang="ru-RU" sz="2400" b="1" dirty="0">
                <a:solidFill>
                  <a:schemeClr val="bg2">
                    <a:lumMod val="75000"/>
                  </a:schemeClr>
                </a:solidFill>
              </a:rPr>
              <a:t>Злоупотребление должностными полномочиями</a:t>
            </a:r>
            <a:endParaRPr lang="ru-RU" altLang="ru-RU" sz="2400" dirty="0">
              <a:solidFill>
                <a:schemeClr val="bg2">
                  <a:lumMod val="75000"/>
                </a:schemeClr>
              </a:solidFill>
            </a:endParaRPr>
          </a:p>
          <a:p>
            <a:endParaRPr lang="ru-RU" altLang="ru-RU" sz="24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62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46063"/>
            <a:ext cx="8229600" cy="346050"/>
          </a:xfrm>
        </p:spPr>
        <p:txBody>
          <a:bodyPr/>
          <a:lstStyle/>
          <a:p>
            <a:r>
              <a:rPr lang="ru-RU" alt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Основные признаки коррупции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96752"/>
            <a:ext cx="4038600" cy="493734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Обоюдное согласие участников действия.</a:t>
            </a:r>
          </a:p>
          <a:p>
            <a:pPr>
              <a:lnSpc>
                <a:spcPct val="80000"/>
              </a:lnSpc>
            </a:pPr>
            <a:r>
              <a:rPr lang="ru-RU" altLang="ru-RU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Наличие взаимных обязательств.</a:t>
            </a:r>
          </a:p>
          <a:p>
            <a:pPr>
              <a:lnSpc>
                <a:spcPct val="80000"/>
              </a:lnSpc>
            </a:pPr>
            <a:r>
              <a:rPr lang="ru-RU" altLang="ru-RU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Получение  определенных выгод и преимуществ обеими сторонами.</a:t>
            </a:r>
          </a:p>
          <a:p>
            <a:pPr>
              <a:lnSpc>
                <a:spcPct val="80000"/>
              </a:lnSpc>
            </a:pPr>
            <a:r>
              <a:rPr lang="ru-RU" altLang="ru-RU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Принимаемое решение нарушает закон или противоречит  моральным нормам.</a:t>
            </a:r>
          </a:p>
          <a:p>
            <a:pPr>
              <a:lnSpc>
                <a:spcPct val="80000"/>
              </a:lnSpc>
            </a:pPr>
            <a:r>
              <a:rPr lang="ru-RU" altLang="ru-RU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Сознательное подчинение общих интересов личной выгоде. </a:t>
            </a:r>
          </a:p>
          <a:p>
            <a:pPr>
              <a:lnSpc>
                <a:spcPct val="80000"/>
              </a:lnSpc>
            </a:pPr>
            <a:r>
              <a:rPr lang="ru-RU" altLang="ru-RU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Обе стороны стремятся скрыть свои действия.</a:t>
            </a:r>
          </a:p>
          <a:p>
            <a:endParaRPr lang="ru-RU" altLang="ru-RU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1510" name="Picture 2" descr="img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87900" y="1916113"/>
            <a:ext cx="4105275" cy="4176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933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>
            <a:spLocks noGrp="1" noChangeArrowheads="1"/>
          </p:cNvSpPr>
          <p:nvPr>
            <p:ph type="title"/>
          </p:nvPr>
        </p:nvSpPr>
        <p:spPr>
          <a:xfrm>
            <a:off x="-252536" y="-387424"/>
            <a:ext cx="9396536" cy="1805062"/>
          </a:xfrm>
        </p:spPr>
        <p:txBody>
          <a:bodyPr/>
          <a:lstStyle/>
          <a:p>
            <a:r>
              <a:rPr lang="ru-RU" altLang="ru-RU" sz="2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Формы коррупции в зависимости от сферы деятельности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b="1" dirty="0">
                <a:solidFill>
                  <a:schemeClr val="bg2">
                    <a:lumMod val="75000"/>
                  </a:schemeClr>
                </a:solidFill>
              </a:rPr>
              <a:t>Коррупция в сфере государственного управления</a:t>
            </a:r>
          </a:p>
          <a:p>
            <a:pPr>
              <a:lnSpc>
                <a:spcPct val="90000"/>
              </a:lnSpc>
            </a:pPr>
            <a:r>
              <a:rPr lang="ru-RU" altLang="ru-RU" b="1" dirty="0">
                <a:solidFill>
                  <a:schemeClr val="bg2">
                    <a:lumMod val="75000"/>
                  </a:schemeClr>
                </a:solidFill>
              </a:rPr>
              <a:t>Парламентская коррупция</a:t>
            </a:r>
          </a:p>
          <a:p>
            <a:pPr>
              <a:lnSpc>
                <a:spcPct val="90000"/>
              </a:lnSpc>
            </a:pPr>
            <a:r>
              <a:rPr lang="ru-RU" altLang="ru-RU" b="1" dirty="0">
                <a:solidFill>
                  <a:schemeClr val="bg2">
                    <a:lumMod val="75000"/>
                  </a:schemeClr>
                </a:solidFill>
              </a:rPr>
              <a:t>Деловая коррупция</a:t>
            </a:r>
          </a:p>
          <a:p>
            <a:pPr>
              <a:lnSpc>
                <a:spcPct val="90000"/>
              </a:lnSpc>
            </a:pPr>
            <a:r>
              <a:rPr lang="ru-RU" altLang="ru-RU" b="1" dirty="0">
                <a:solidFill>
                  <a:schemeClr val="bg2">
                    <a:lumMod val="75000"/>
                  </a:schemeClr>
                </a:solidFill>
              </a:rPr>
              <a:t>Коррупция на предприятиях</a:t>
            </a:r>
          </a:p>
          <a:p>
            <a:pPr>
              <a:lnSpc>
                <a:spcPct val="90000"/>
              </a:lnSpc>
            </a:pPr>
            <a:r>
              <a:rPr lang="ru-RU" altLang="ru-RU" b="1" dirty="0">
                <a:solidFill>
                  <a:schemeClr val="bg2">
                    <a:lumMod val="75000"/>
                  </a:schemeClr>
                </a:solidFill>
              </a:rPr>
              <a:t>Бытовая коррупция</a:t>
            </a:r>
          </a:p>
        </p:txBody>
      </p:sp>
      <p:pic>
        <p:nvPicPr>
          <p:cNvPr id="23556" name="Рисунок 3"/>
          <p:cNvPicPr>
            <a:picLocks noGrp="1" noChangeAspect="1"/>
          </p:cNvPicPr>
          <p:nvPr>
            <p:ph type="body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80346" y="1419349"/>
            <a:ext cx="4038600" cy="4176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821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16632"/>
            <a:ext cx="8496300" cy="6017468"/>
          </a:xfrm>
        </p:spPr>
        <p:txBody>
          <a:bodyPr/>
          <a:lstStyle/>
          <a:p>
            <a:r>
              <a:rPr lang="ru-RU" altLang="ru-RU" sz="4000" dirty="0"/>
              <a:t>Федеральный закон Российской Федерации от 25 декабря 2008 г. N 273-ФЗ "О противодействии коррупции" Принят Государственной Думой 19 декабря 2008 года. Одобрен Советом Федерации 22 декабря 2008 года. </a:t>
            </a:r>
          </a:p>
        </p:txBody>
      </p:sp>
    </p:spTree>
    <p:extLst>
      <p:ext uri="{BB962C8B-B14F-4D97-AF65-F5344CB8AC3E}">
        <p14:creationId xmlns:p14="http://schemas.microsoft.com/office/powerpoint/2010/main" val="385799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88913"/>
            <a:ext cx="8964612" cy="6480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/>
              <a:t>Значительным размером взятки теперь признаются сумма денег, стоимость ценных бумаг, иного имущества, услуг имущественного характера, иных имущественных прав, превышающие 25 тысяч рублей, крупным размером – превышающие 150 тысяч рублей, особо крупным – превышающие один миллион рублей.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Редакция новой статьи предусматривает, что наказание в виде штрафа устанавливается в кратном размере от суммы, полученной взятки.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Так, часть первая предусматривает наказание в виде штрафа в размере от двадцатипятикратной до пятидесятикратной суммы взятки;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часть вторая устанавливает размер штрафа в размере от тридцатикратной до шестидесятикратной суммы взятки;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часть третья устанавливает размер взятки от сорокакратной до семидесятикратной суммы взятки;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часть четвертая устанавливает размер штрафа от шестидесятикратиой до восьмидесятикратной суммы взятки;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часть пятая устанавливает размер взятки от семидесятикратной до девяностократной суммы взятки;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часть шестая предусматривает размер взятки от восьмидесятикратной до стократной суммы взятки.</a:t>
            </a:r>
          </a:p>
          <a:p>
            <a:pPr>
              <a:lnSpc>
                <a:spcPct val="80000"/>
              </a:lnSpc>
            </a:pPr>
            <a:endParaRPr lang="ru-RU" altLang="ru-RU" sz="2000"/>
          </a:p>
        </p:txBody>
      </p:sp>
    </p:spTree>
    <p:extLst>
      <p:ext uri="{BB962C8B-B14F-4D97-AF65-F5344CB8AC3E}">
        <p14:creationId xmlns:p14="http://schemas.microsoft.com/office/powerpoint/2010/main" val="168385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>
                <a:solidFill>
                  <a:srgbClr val="C2390E"/>
                </a:solidFill>
              </a:rPr>
              <a:t>Скажем «нет» коррупции!</a:t>
            </a:r>
          </a:p>
        </p:txBody>
      </p:sp>
      <p:pic>
        <p:nvPicPr>
          <p:cNvPr id="26628" name="Содержимое 3" descr="_corrupt00.jpg"/>
          <p:cNvPicPr>
            <a:picLocks noGrp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1700213"/>
            <a:ext cx="8353425" cy="46815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991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6" y="0"/>
            <a:ext cx="913137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36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28916" y="2967335"/>
            <a:ext cx="568617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СПАСИБО</a:t>
            </a: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 ВНИМАНИЕ!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5199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76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3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65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-9525" y="1588"/>
            <a:ext cx="7927975" cy="685800"/>
          </a:xfrm>
        </p:spPr>
        <p:txBody>
          <a:bodyPr/>
          <a:lstStyle/>
          <a:p>
            <a:r>
              <a:rPr lang="ru-RU" sz="2800" dirty="0" smtClean="0"/>
              <a:t>Принципы антикоррупционного воспитания</a:t>
            </a:r>
            <a:endParaRPr lang="en-US" sz="2800" dirty="0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96975"/>
            <a:ext cx="8763000" cy="5127625"/>
          </a:xfrm>
        </p:spPr>
        <p:txBody>
          <a:bodyPr/>
          <a:lstStyle/>
          <a:p>
            <a:r>
              <a:rPr lang="ru-RU" sz="2800" b="1" i="1" dirty="0" smtClean="0"/>
              <a:t>Цель антикоррупционного воспитания</a:t>
            </a:r>
            <a:r>
              <a:rPr lang="ru-RU" sz="2800" b="1" dirty="0" smtClean="0"/>
              <a:t> </a:t>
            </a:r>
            <a:r>
              <a:rPr lang="ru-RU" sz="2800" dirty="0" smtClean="0"/>
              <a:t>–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формирование</a:t>
            </a:r>
            <a:r>
              <a:rPr lang="ru-RU" sz="2800" dirty="0" smtClean="0"/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ценностных установок </a:t>
            </a:r>
            <a:r>
              <a:rPr lang="ru-RU" sz="2800" dirty="0" smtClean="0">
                <a:latin typeface="Arial" charset="0"/>
                <a:cs typeface="Arial" charset="0"/>
              </a:rPr>
              <a:t>и развитие </a:t>
            </a:r>
            <a:r>
              <a:rPr lang="ru-RU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способностей</a:t>
            </a:r>
            <a:r>
              <a:rPr lang="ru-RU" sz="2800" dirty="0" smtClean="0">
                <a:latin typeface="Arial" charset="0"/>
                <a:cs typeface="Arial" charset="0"/>
              </a:rPr>
              <a:t>, необходимых для утверждения  у молодых людей гражданской позиции в отношении коррупции.</a:t>
            </a:r>
            <a:r>
              <a:rPr lang="ru-RU" sz="2800" b="1" dirty="0" smtClean="0">
                <a:latin typeface="Arial" charset="0"/>
                <a:cs typeface="Arial" charset="0"/>
              </a:rPr>
              <a:t> </a:t>
            </a:r>
            <a:endParaRPr lang="ru-RU" sz="2800" dirty="0" smtClean="0">
              <a:latin typeface="Arial" charset="0"/>
              <a:cs typeface="Arial" charset="0"/>
            </a:endParaRPr>
          </a:p>
          <a:p>
            <a:endParaRPr lang="en-US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-9525" y="1588"/>
            <a:ext cx="7927975" cy="685800"/>
          </a:xfrm>
        </p:spPr>
        <p:txBody>
          <a:bodyPr/>
          <a:lstStyle/>
          <a:p>
            <a:r>
              <a:rPr lang="ru-RU" sz="2800" dirty="0" smtClean="0"/>
              <a:t>Принципы антикоррупционного воспитания</a:t>
            </a:r>
            <a:endParaRPr lang="en-US" sz="28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96975"/>
            <a:ext cx="8763000" cy="512762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ru-RU" sz="2800" b="1" i="1" dirty="0"/>
              <a:t>Задачи антикоррупционного воспитания:</a:t>
            </a:r>
            <a:endParaRPr lang="ru-RU" sz="2800" dirty="0"/>
          </a:p>
          <a:p>
            <a:pPr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Познакомить с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понятием «коррупция»: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сутью, причинами, последствиями.</a:t>
            </a:r>
          </a:p>
          <a:p>
            <a:pPr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Формировать 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нетерпимость к проявлениям коррупции.</a:t>
            </a:r>
          </a:p>
          <a:p>
            <a:pPr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Продемонстрировать возможности борьбы с коррупцией.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Народная мудрость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800" dirty="0"/>
              <a:t>« В суд ногой- в карман рукой»</a:t>
            </a:r>
          </a:p>
          <a:p>
            <a:r>
              <a:rPr lang="ru-RU" altLang="ru-RU" sz="2800" dirty="0"/>
              <a:t> « Взятка и камни размягчает»</a:t>
            </a:r>
          </a:p>
          <a:p>
            <a:r>
              <a:rPr lang="ru-RU" altLang="ru-RU" sz="2800" dirty="0"/>
              <a:t> «Возьми на калачи, да только дело не волочи»</a:t>
            </a:r>
          </a:p>
          <a:p>
            <a:r>
              <a:rPr lang="ru-RU" altLang="ru-RU" sz="2800" dirty="0"/>
              <a:t> </a:t>
            </a:r>
            <a:r>
              <a:rPr lang="ru-RU" altLang="ru-RU" sz="2800" dirty="0" smtClean="0"/>
              <a:t>« </a:t>
            </a:r>
            <a:r>
              <a:rPr lang="ru-RU" altLang="ru-RU" sz="2800" dirty="0"/>
              <a:t>Деньги не бог, а милуют»</a:t>
            </a:r>
          </a:p>
          <a:p>
            <a:r>
              <a:rPr lang="ru-RU" altLang="ru-RU" sz="2800" dirty="0"/>
              <a:t>« Когда говорят деньги, правда молчит»</a:t>
            </a:r>
          </a:p>
          <a:p>
            <a:r>
              <a:rPr lang="ru-RU" altLang="ru-RU" sz="2800" dirty="0"/>
              <a:t>« Не подмажешь- не поедешь»</a:t>
            </a:r>
          </a:p>
          <a:p>
            <a:r>
              <a:rPr lang="ru-RU" altLang="ru-RU" sz="2800" dirty="0"/>
              <a:t>« С переднего крыльца отказ, а с заднего- милости просим». </a:t>
            </a:r>
          </a:p>
        </p:txBody>
      </p:sp>
    </p:spTree>
    <p:extLst>
      <p:ext uri="{BB962C8B-B14F-4D97-AF65-F5344CB8AC3E}">
        <p14:creationId xmlns:p14="http://schemas.microsoft.com/office/powerpoint/2010/main" val="230724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-9525" y="1588"/>
            <a:ext cx="7927975" cy="685800"/>
          </a:xfrm>
        </p:spPr>
        <p:txBody>
          <a:bodyPr/>
          <a:lstStyle/>
          <a:p>
            <a:r>
              <a:rPr lang="ru-RU" sz="2600" dirty="0" smtClean="0"/>
              <a:t> Коррупция –  как юридическое понятие</a:t>
            </a:r>
            <a:endParaRPr lang="en-US" sz="2600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96975"/>
            <a:ext cx="8763000" cy="5127625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Закон «О противодействии коррупции»:</a:t>
            </a:r>
          </a:p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Коррупция :</a:t>
            </a:r>
          </a:p>
          <a:p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cs typeface="Arial" charset="0"/>
              </a:rPr>
              <a:t>а) злоупотребление служебным положением, дача взятки, получение взятки, злоупотребление полномочиями, коммерческий подкуп либо 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денег, ценностей, иного имущества или услуг имущественного характера, иных имущественных прав для себя или для третьих лиц либо незаконное предоставление такой выгоды указанному лицу другими физическими лицами;</a:t>
            </a:r>
          </a:p>
          <a:p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cs typeface="Arial" charset="0"/>
              </a:rPr>
              <a:t>б) совершение деяний, указанных в подпункте "а" настоящего пункта, от имени или в интересах юридического лица».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-171400"/>
            <a:ext cx="8892480" cy="6465937"/>
          </a:xfrm>
        </p:spPr>
        <p:txBody>
          <a:bodyPr/>
          <a:lstStyle/>
          <a:p>
            <a:pPr marL="0" indent="0">
              <a:buNone/>
            </a:pPr>
            <a:endParaRPr lang="ru-RU" sz="2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История борьбы с коррупцией в России</a:t>
            </a:r>
            <a:endParaRPr lang="ru-RU" altLang="ru-RU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80000"/>
              </a:lnSpc>
            </a:pPr>
            <a:endParaRPr lang="ru-RU" altLang="ru-RU" sz="2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ru-RU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   </a:t>
            </a:r>
            <a:r>
              <a:rPr lang="ru-RU" altLang="ru-RU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XIII – первое упоминание о мздоимстве (коррупции).</a:t>
            </a:r>
          </a:p>
          <a:p>
            <a:pPr>
              <a:lnSpc>
                <a:spcPct val="80000"/>
              </a:lnSpc>
            </a:pPr>
            <a:r>
              <a:rPr lang="ru-RU" altLang="ru-RU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   XV век – законодательное её ограничение. Время правления Ивана III.</a:t>
            </a:r>
          </a:p>
          <a:p>
            <a:pPr>
              <a:lnSpc>
                <a:spcPct val="80000"/>
              </a:lnSpc>
            </a:pPr>
            <a:r>
              <a:rPr lang="ru-RU" altLang="ru-RU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   XVI век – вводилась смертная казнь за взятки. Время правления Ивана IV.</a:t>
            </a:r>
          </a:p>
          <a:p>
            <a:pPr>
              <a:lnSpc>
                <a:spcPct val="80000"/>
              </a:lnSpc>
            </a:pPr>
            <a:r>
              <a:rPr lang="ru-RU" altLang="ru-RU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   XVII век – по Соборному Уложению 1649г. (Алексей Михайлович). Наказание за преступление, попадающее под понятие коррупция.</a:t>
            </a:r>
          </a:p>
          <a:p>
            <a:pPr>
              <a:lnSpc>
                <a:spcPct val="80000"/>
              </a:lnSpc>
            </a:pPr>
            <a:r>
              <a:rPr lang="ru-RU" altLang="ru-RU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   XVIII век – телесные наказания; расцвет коррупции.</a:t>
            </a:r>
          </a:p>
          <a:p>
            <a:pPr>
              <a:lnSpc>
                <a:spcPct val="80000"/>
              </a:lnSpc>
            </a:pPr>
            <a:r>
              <a:rPr lang="ru-RU" altLang="ru-RU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   С 1826г. при Николае I коррупция стала механизмом государственного управления.</a:t>
            </a:r>
          </a:p>
          <a:p>
            <a:pPr>
              <a:lnSpc>
                <a:spcPct val="80000"/>
              </a:lnSpc>
            </a:pPr>
            <a:r>
              <a:rPr lang="ru-RU" altLang="ru-RU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   С 1918г. – по декрету о взяточничестве полагалось тюремное заключение  на 5 лет  с конфискацией имущества.</a:t>
            </a:r>
          </a:p>
          <a:p>
            <a:pPr>
              <a:lnSpc>
                <a:spcPct val="80000"/>
              </a:lnSpc>
            </a:pPr>
            <a:r>
              <a:rPr lang="ru-RU" altLang="ru-RU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   С 1922г. – по Уголовному Кодексу за взяточничество расстрел.</a:t>
            </a:r>
          </a:p>
          <a:p>
            <a:pPr>
              <a:lnSpc>
                <a:spcPct val="80000"/>
              </a:lnSpc>
            </a:pPr>
            <a:r>
              <a:rPr lang="ru-RU" altLang="ru-RU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   С 1957г. – официально борьба  приостановлена, </a:t>
            </a:r>
            <a:r>
              <a:rPr lang="ru-RU" altLang="ru-RU" sz="20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т.к</a:t>
            </a:r>
            <a:r>
              <a:rPr lang="ru-RU" altLang="ru-RU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 коррупция считалась редким явлением.</a:t>
            </a:r>
          </a:p>
          <a:p>
            <a:pPr marL="0" indent="0">
              <a:buNone/>
            </a:pPr>
            <a:endParaRPr lang="ru-RU" sz="2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56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d3d359ea476e6545eb2b11f89ae1768992ec6f9"/>
</p:tagLst>
</file>

<file path=ppt/theme/theme1.xml><?xml version="1.0" encoding="utf-8"?>
<a:theme xmlns:a="http://schemas.openxmlformats.org/drawingml/2006/main" name="strategic_allianc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Impact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strategic_alliance</Template>
  <TotalTime>838</TotalTime>
  <Words>669</Words>
  <Application>Microsoft Office PowerPoint</Application>
  <PresentationFormat>Экран (4:3)</PresentationFormat>
  <Paragraphs>68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Arial Black</vt:lpstr>
      <vt:lpstr>Calibri</vt:lpstr>
      <vt:lpstr>Impact</vt:lpstr>
      <vt:lpstr>Times New Roman</vt:lpstr>
      <vt:lpstr>strategic_alliance</vt:lpstr>
      <vt:lpstr>     Формирование         антикоррупционного       мировоззрения  </vt:lpstr>
      <vt:lpstr>Презентация PowerPoint</vt:lpstr>
      <vt:lpstr>Презентация PowerPoint</vt:lpstr>
      <vt:lpstr>Презентация PowerPoint</vt:lpstr>
      <vt:lpstr>Принципы антикоррупционного воспитания</vt:lpstr>
      <vt:lpstr>Принципы антикоррупционного воспитания</vt:lpstr>
      <vt:lpstr>Народная мудрость</vt:lpstr>
      <vt:lpstr> Коррупция –  как юридическое понятие</vt:lpstr>
      <vt:lpstr>Презентация PowerPoint</vt:lpstr>
      <vt:lpstr>Коррупция – социально-историческое явление</vt:lpstr>
      <vt:lpstr>Формы коррупции</vt:lpstr>
      <vt:lpstr>Основные признаки коррупции</vt:lpstr>
      <vt:lpstr>Формы коррупции в зависимости от сферы деятельности</vt:lpstr>
      <vt:lpstr>Презентация PowerPoint</vt:lpstr>
      <vt:lpstr>Презентация PowerPoint</vt:lpstr>
      <vt:lpstr>Скажем «нет» коррупции!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        антикоррупционного       мировоззрения  школьников</dc:title>
  <dc:creator>Beanwashere</dc:creator>
  <cp:lastModifiedBy>Эльвира</cp:lastModifiedBy>
  <cp:revision>39</cp:revision>
  <cp:lastPrinted>2020-12-29T11:53:59Z</cp:lastPrinted>
  <dcterms:created xsi:type="dcterms:W3CDTF">2012-12-11T10:49:23Z</dcterms:created>
  <dcterms:modified xsi:type="dcterms:W3CDTF">2020-12-29T11:54:02Z</dcterms:modified>
</cp:coreProperties>
</file>