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2" r:id="rId3"/>
    <p:sldId id="256" r:id="rId4"/>
    <p:sldId id="261" r:id="rId5"/>
    <p:sldId id="257" r:id="rId6"/>
    <p:sldId id="259" r:id="rId7"/>
    <p:sldId id="264" r:id="rId8"/>
    <p:sldId id="258" r:id="rId9"/>
    <p:sldId id="265" r:id="rId10"/>
    <p:sldId id="266" r:id="rId11"/>
    <p:sldId id="267" r:id="rId12"/>
    <p:sldId id="268" r:id="rId13"/>
    <p:sldId id="263" r:id="rId14"/>
    <p:sldId id="269" r:id="rId15"/>
    <p:sldId id="270" r:id="rId16"/>
    <p:sldId id="26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15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55AD-0C70-4DA1-BDB5-94A7D0CC192E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749D-87F3-42A8-8E68-E0DA2E262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506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55AD-0C70-4DA1-BDB5-94A7D0CC192E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749D-87F3-42A8-8E68-E0DA2E262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321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55AD-0C70-4DA1-BDB5-94A7D0CC192E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749D-87F3-42A8-8E68-E0DA2E262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330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9350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68995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47396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63761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8956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01285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29967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61302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55AD-0C70-4DA1-BDB5-94A7D0CC192E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749D-87F3-42A8-8E68-E0DA2E262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7676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55263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60173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05843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55AD-0C70-4DA1-BDB5-94A7D0CC192E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749D-87F3-42A8-8E68-E0DA2E262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072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55AD-0C70-4DA1-BDB5-94A7D0CC192E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749D-87F3-42A8-8E68-E0DA2E262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41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55AD-0C70-4DA1-BDB5-94A7D0CC192E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749D-87F3-42A8-8E68-E0DA2E262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53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55AD-0C70-4DA1-BDB5-94A7D0CC192E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749D-87F3-42A8-8E68-E0DA2E262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36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55AD-0C70-4DA1-BDB5-94A7D0CC192E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749D-87F3-42A8-8E68-E0DA2E262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24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55AD-0C70-4DA1-BDB5-94A7D0CC192E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749D-87F3-42A8-8E68-E0DA2E262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509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55AD-0C70-4DA1-BDB5-94A7D0CC192E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749D-87F3-42A8-8E68-E0DA2E262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79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455AD-0C70-4DA1-BDB5-94A7D0CC192E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B749D-87F3-42A8-8E68-E0DA2E262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56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767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&#1090;&#1086;&#1084;&#1072;&#1089;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0000"/>
                    </a14:imgEffect>
                    <a14:imgEffect>
                      <a14:brightnessContrast bright="47000"/>
                    </a14:imgEffect>
                  </a14:imgLayer>
                </a14:imgProps>
              </a:ext>
            </a:extLst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1628800"/>
            <a:ext cx="9144000" cy="4437112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/>
                <a:ea typeface="Times New Roman"/>
              </a:rPr>
              <a:t>БЕСЕДА</a:t>
            </a:r>
            <a:br>
              <a:rPr lang="ru-RU" sz="4800" dirty="0" smtClean="0">
                <a:latin typeface="Times New Roman"/>
                <a:ea typeface="Times New Roman"/>
              </a:rPr>
            </a:br>
            <a:r>
              <a:rPr lang="ru-RU" sz="3600" dirty="0" smtClean="0">
                <a:latin typeface="Times New Roman"/>
                <a:ea typeface="Times New Roman"/>
              </a:rPr>
              <a:t>направленная </a:t>
            </a:r>
            <a:r>
              <a:rPr lang="ru-RU" sz="3600" dirty="0">
                <a:latin typeface="Times New Roman"/>
                <a:ea typeface="Times New Roman"/>
              </a:rPr>
              <a:t>на формирование антикоррупционного мировоззрения </a:t>
            </a:r>
            <a:r>
              <a:rPr lang="ru-RU" sz="3600" dirty="0" smtClean="0">
                <a:latin typeface="Times New Roman"/>
                <a:ea typeface="Times New Roman"/>
              </a:rPr>
              <a:t/>
            </a:r>
            <a:br>
              <a:rPr lang="ru-RU" sz="3600" dirty="0" smtClean="0">
                <a:latin typeface="Times New Roman"/>
                <a:ea typeface="Times New Roman"/>
              </a:rPr>
            </a:br>
            <a:r>
              <a:rPr lang="ru-RU" sz="4800" dirty="0" smtClean="0">
                <a:latin typeface="Times New Roman"/>
                <a:ea typeface="Times New Roman"/>
              </a:rPr>
              <a:t>на </a:t>
            </a:r>
            <a:r>
              <a:rPr lang="ru-RU" sz="4800" dirty="0">
                <a:latin typeface="Times New Roman"/>
                <a:ea typeface="Times New Roman"/>
              </a:rPr>
              <a:t>тему: </a:t>
            </a:r>
            <a:r>
              <a:rPr lang="ru-RU" sz="2400" dirty="0">
                <a:latin typeface="Times New Roman"/>
                <a:ea typeface="Times New Roman"/>
              </a:rPr>
              <a:t/>
            </a:r>
            <a:br>
              <a:rPr lang="ru-RU" sz="2400" dirty="0">
                <a:latin typeface="Times New Roman"/>
                <a:ea typeface="Times New Roman"/>
              </a:rPr>
            </a:br>
            <a:r>
              <a:rPr lang="ru-RU" sz="4800" b="1" i="1" dirty="0">
                <a:latin typeface="Times New Roman"/>
                <a:ea typeface="Times New Roman"/>
              </a:rPr>
              <a:t> «Коррупция – </a:t>
            </a:r>
            <a:r>
              <a:rPr lang="ru-RU" sz="4000" b="1" i="1" dirty="0">
                <a:latin typeface="Times New Roman"/>
                <a:ea typeface="Times New Roman"/>
              </a:rPr>
              <a:t>злоупотребление властью в целях личного обогащения</a:t>
            </a:r>
            <a:r>
              <a:rPr lang="ru-RU" sz="4000" b="1" i="1" dirty="0" smtClean="0">
                <a:latin typeface="Times New Roman"/>
                <a:ea typeface="Times New Roman"/>
              </a:rPr>
              <a:t>».</a:t>
            </a:r>
            <a:endParaRPr lang="ru-RU" sz="4000" dirty="0">
              <a:latin typeface="Bookman Old Style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283" y="-22029"/>
            <a:ext cx="2240294" cy="258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Рисунок 4" descr="hello_html_2deb1b1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733256"/>
            <a:ext cx="2339752" cy="1124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gerb-sh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1"/>
            <a:ext cx="887600" cy="100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9193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2160240"/>
          </a:xfrm>
        </p:spPr>
        <p:txBody>
          <a:bodyPr>
            <a:normAutofit/>
          </a:bodyPr>
          <a:lstStyle/>
          <a:p>
            <a:r>
              <a:rPr lang="ru-RU" dirty="0"/>
              <a:t>Какую ответственность несет лицо, сообщившее о факте коррупции, если этот факт не будет доказан?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58" y="2348880"/>
            <a:ext cx="6131024" cy="377728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Конституция Российской Федерации предоставляет гражданам возможность направлять обращения в государственные органы и органы местного самоуправления, в том числе о коррупционных правонарушениях, на решения и действия (бездействия) должностных лиц этих и других органов.</a:t>
            </a:r>
          </a:p>
          <a:p>
            <a:r>
              <a:rPr lang="ru-RU" dirty="0"/>
              <a:t>Органы власти, в свою очередь, гарантируют, что заявитель не подвергнется преследованию в связи с высказанными в сообщении жалобами, замечаниями и предложениями.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647" y="2492897"/>
            <a:ext cx="3144554" cy="3988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081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/>
                <a:ea typeface="Times New Roman"/>
              </a:rPr>
              <a:t>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036496" cy="4857403"/>
          </a:xfrm>
        </p:spPr>
        <p:txBody>
          <a:bodyPr>
            <a:normAutofit fontScale="55000" lnSpcReduction="20000"/>
          </a:bodyPr>
          <a:lstStyle/>
          <a:p>
            <a:pPr marL="90170" marR="88265" algn="ctr">
              <a:spcAft>
                <a:spcPts val="0"/>
              </a:spcAft>
            </a:pPr>
            <a:endParaRPr lang="ru-RU" sz="2800" dirty="0">
              <a:latin typeface="Times New Roman"/>
              <a:ea typeface="Times New Roman"/>
            </a:endParaRPr>
          </a:p>
          <a:p>
            <a:pPr marL="0" marR="88265" indent="0" algn="ctr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 	</a:t>
            </a:r>
            <a:r>
              <a:rPr lang="ru-RU" b="1" dirty="0">
                <a:latin typeface="Times New Roman"/>
                <a:ea typeface="Times New Roman"/>
              </a:rPr>
              <a:t>Гражданин, давший взятку, может быть освобожден от ответственности, если: </a:t>
            </a:r>
            <a:endParaRPr lang="ru-RU" sz="2800" dirty="0">
              <a:latin typeface="Times New Roman"/>
              <a:ea typeface="Times New Roman"/>
            </a:endParaRPr>
          </a:p>
          <a:p>
            <a:pPr marL="90170" marR="88265"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установлен </a:t>
            </a:r>
            <a:r>
              <a:rPr lang="ru-RU" dirty="0">
                <a:latin typeface="Times New Roman"/>
                <a:ea typeface="Times New Roman"/>
              </a:rPr>
              <a:t>факт вымогательства; </a:t>
            </a:r>
            <a:endParaRPr lang="ru-RU" sz="2800" dirty="0">
              <a:latin typeface="Times New Roman"/>
              <a:ea typeface="Times New Roman"/>
            </a:endParaRPr>
          </a:p>
          <a:p>
            <a:pPr marL="90170" marR="88265"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гражданин </a:t>
            </a:r>
            <a:r>
              <a:rPr lang="ru-RU" dirty="0">
                <a:latin typeface="Times New Roman"/>
                <a:ea typeface="Times New Roman"/>
              </a:rPr>
              <a:t>добровольно сообщил в правоохранительные органы о содеянном;</a:t>
            </a:r>
            <a:endParaRPr lang="ru-RU" sz="2800" dirty="0">
              <a:latin typeface="Times New Roman"/>
              <a:ea typeface="Times New Roman"/>
            </a:endParaRPr>
          </a:p>
          <a:p>
            <a:pPr marL="90170" marR="88265"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гражданин </a:t>
            </a:r>
            <a:r>
              <a:rPr lang="ru-RU" dirty="0">
                <a:latin typeface="Times New Roman"/>
                <a:ea typeface="Times New Roman"/>
              </a:rPr>
              <a:t>активно способствовал раскрытию и (или) расследованию преступления.</a:t>
            </a:r>
            <a:endParaRPr lang="ru-RU" sz="2800" dirty="0">
              <a:latin typeface="Times New Roman"/>
              <a:ea typeface="Times New Roman"/>
            </a:endParaRPr>
          </a:p>
          <a:p>
            <a:pPr marL="90170" marR="8826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sz="2800" dirty="0">
              <a:latin typeface="Times New Roman"/>
              <a:ea typeface="Times New Roman"/>
            </a:endParaRPr>
          </a:p>
          <a:p>
            <a:pPr marL="0" marR="88265" indent="0" algn="just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 	</a:t>
            </a:r>
            <a:r>
              <a:rPr lang="ru-RU" b="1" dirty="0">
                <a:latin typeface="Times New Roman"/>
                <a:ea typeface="Times New Roman"/>
              </a:rPr>
              <a:t>Не может быть признано добровольным заявление о даче взятки, если правоохранительным органам стало известно об этом из других источников.</a:t>
            </a:r>
            <a:endParaRPr lang="ru-RU" sz="2800" dirty="0">
              <a:latin typeface="Times New Roman"/>
              <a:ea typeface="Times New Roman"/>
            </a:endParaRPr>
          </a:p>
          <a:p>
            <a:pPr marL="0" marR="88265" indent="0" algn="just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sz="2800" dirty="0">
              <a:latin typeface="Times New Roman"/>
              <a:ea typeface="Times New Roman"/>
            </a:endParaRPr>
          </a:p>
          <a:p>
            <a:pPr marL="0" marR="88265" indent="0" algn="just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 	</a:t>
            </a:r>
            <a:r>
              <a:rPr lang="ru-RU" b="1" dirty="0">
                <a:latin typeface="Times New Roman"/>
                <a:ea typeface="Times New Roman"/>
              </a:rPr>
              <a:t>За заведомо ложный донос о совершенном преступлении и клевете предусмотрена уголовная ответственность. </a:t>
            </a:r>
            <a:endParaRPr lang="ru-RU" sz="2800" dirty="0">
              <a:latin typeface="Times New Roman"/>
              <a:ea typeface="Times New Roman"/>
            </a:endParaRPr>
          </a:p>
          <a:p>
            <a:pPr marL="90170" marR="8826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В случае, если гражданин указал в сообщении заведомо ложные сведения, расходы, понесенные в связи с рассмотрением сообщения могут быть взысканы по решению суда.</a:t>
            </a:r>
            <a:endParaRPr lang="ru-RU" sz="2800" dirty="0">
              <a:latin typeface="Times New Roman"/>
              <a:ea typeface="Times New Roman"/>
            </a:endParaRPr>
          </a:p>
          <a:p>
            <a:pPr marL="0" marR="88265" indent="0" algn="just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sz="2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952054"/>
            <a:ext cx="2965764" cy="190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-57584"/>
            <a:ext cx="1306200" cy="1508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58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25" y="-96838"/>
            <a:ext cx="9417050" cy="705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24598" y="1052736"/>
            <a:ext cx="55446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88265" algn="ctr"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</a:rPr>
              <a:t>Стандарты антикоррупционного поведения </a:t>
            </a:r>
            <a:endParaRPr lang="ru-RU" sz="2800" dirty="0">
              <a:latin typeface="Times New Roman"/>
              <a:ea typeface="Times New Roman"/>
            </a:endParaRPr>
          </a:p>
          <a:p>
            <a:pPr marL="90170" marR="88265" algn="ctr"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</a:rPr>
              <a:t>должны стать нормой для всех!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077" y="3140968"/>
            <a:ext cx="5291137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263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/>
                <a:ea typeface="Times New Roman"/>
              </a:rPr>
              <a:t>Каков порядок сообщения гражданами о фактах коррупции</a:t>
            </a:r>
            <a:r>
              <a:rPr lang="ru-RU" b="1" dirty="0" smtClean="0">
                <a:latin typeface="Times New Roman"/>
                <a:ea typeface="Times New Roman"/>
              </a:rPr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4853136"/>
          </a:xfrm>
        </p:spPr>
        <p:txBody>
          <a:bodyPr>
            <a:normAutofit/>
          </a:bodyPr>
          <a:lstStyle/>
          <a:p>
            <a:pPr indent="0" algn="just" fontAlgn="base" hangingPunct="0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Для </a:t>
            </a:r>
            <a:r>
              <a:rPr lang="ru-RU" dirty="0">
                <a:latin typeface="Times New Roman"/>
                <a:ea typeface="Times New Roman"/>
              </a:rPr>
              <a:t>органов власти обращения граждан являются важнейшим источником информации, необходимой для принятия качественных решений, своевременного реагирования на коррупционные проявления. </a:t>
            </a:r>
            <a:endParaRPr lang="ru-RU" sz="2800" dirty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Calibri"/>
              </a:rPr>
              <a:t>Если Вам известны факты совершения коррупционных правонарушений или преступлений</a:t>
            </a:r>
            <a:endParaRPr lang="ru-RU" sz="2800" dirty="0"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</a:rPr>
              <a:t>СООБЩИТЕ ОБ ЭТОМ</a:t>
            </a:r>
            <a:endParaRPr lang="ru-RU" sz="2800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2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  <a:spcAft>
                <a:spcPts val="1500"/>
              </a:spcAft>
            </a:pPr>
            <a:r>
              <a:rPr lang="ru-RU" sz="3000" b="1" kern="1800" dirty="0">
                <a:solidFill>
                  <a:srgbClr val="FF0000"/>
                </a:solidFill>
                <a:latin typeface="Arial"/>
                <a:ea typeface="Times New Roman"/>
                <a:cs typeface="+mn-cs"/>
              </a:rPr>
              <a:t>Телефоны "ГОРЯЧЕЙ ЛИНИИ</a:t>
            </a:r>
            <a:r>
              <a:rPr lang="ru-RU" sz="3000" b="1" kern="1800" dirty="0" smtClean="0">
                <a:solidFill>
                  <a:srgbClr val="FF0000"/>
                </a:solidFill>
                <a:latin typeface="Arial"/>
                <a:ea typeface="Times New Roman"/>
                <a:cs typeface="+mn-cs"/>
              </a:rPr>
              <a:t>"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79899"/>
              </p:ext>
            </p:extLst>
          </p:nvPr>
        </p:nvGraphicFramePr>
        <p:xfrm>
          <a:off x="323528" y="908720"/>
          <a:ext cx="8568952" cy="4960620"/>
        </p:xfrm>
        <a:graphic>
          <a:graphicData uri="http://schemas.openxmlformats.org/drawingml/2006/table">
            <a:tbl>
              <a:tblPr firstRow="1" firstCol="1" bandRow="1"/>
              <a:tblGrid>
                <a:gridCol w="5649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9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64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Министерство общего и профессионального образования Ростовской области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(863) 240-41-91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285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Главное управление Министерства юстиции РФ по Ростовской области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85750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(863) 200-66-87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285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Комиссия по противодействию коррупции Ростовской области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(863) 240-72-36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285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64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Региональная служба по надзору и контролю в сфере образования Ростовской области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(863) 282-22-03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285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9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285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9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285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8049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0" y="-22549"/>
            <a:ext cx="9171826" cy="6869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25207" y="49411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600" b="1" spc="50" dirty="0">
              <a:ln w="11430"/>
              <a:gradFill>
                <a:gsLst>
                  <a:gs pos="25000">
                    <a:srgbClr val="A5644E">
                      <a:satMod val="155000"/>
                    </a:srgbClr>
                  </a:gs>
                  <a:gs pos="100000">
                    <a:srgbClr val="A5644E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61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ello_html_2deb1b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32856"/>
            <a:ext cx="9144000" cy="47252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914400" y="1991"/>
            <a:ext cx="8229600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Коррупция «есть корень, из которого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вытекает во все времена и при всяких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соблазнах презрение ко всем законам»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Томас Гоббс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" y="1991"/>
            <a:ext cx="1042987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77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latin typeface="Times New Roman"/>
                <a:ea typeface="Times New Roman"/>
              </a:rPr>
              <a:t>Цели</a:t>
            </a:r>
            <a:r>
              <a:rPr lang="ru-RU" b="1" dirty="0">
                <a:latin typeface="Times New Roman"/>
                <a:ea typeface="Times New Roman"/>
              </a:rPr>
              <a:t>: </a:t>
            </a:r>
            <a:r>
              <a:rPr lang="ru-RU" sz="4000" dirty="0">
                <a:latin typeface="Times New Roman"/>
                <a:ea typeface="Times New Roman"/>
              </a:rPr>
              <a:t/>
            </a:r>
            <a:br>
              <a:rPr lang="ru-RU" sz="4000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036496" cy="5001419"/>
          </a:xfrm>
        </p:spPr>
        <p:txBody>
          <a:bodyPr>
            <a:normAutofit fontScale="85000" lnSpcReduction="10000"/>
          </a:bodyPr>
          <a:lstStyle/>
          <a:p>
            <a:pPr marR="88265" lvl="0" algn="just"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latin typeface="Times New Roman"/>
                <a:ea typeface="Times New Roman"/>
              </a:rPr>
              <a:t>формирование </a:t>
            </a:r>
            <a:r>
              <a:rPr lang="ru-RU" dirty="0">
                <a:latin typeface="Times New Roman"/>
                <a:ea typeface="Times New Roman"/>
              </a:rPr>
              <a:t>антикоррупционного мировоззрения; </a:t>
            </a:r>
            <a:r>
              <a:rPr lang="ru-RU" dirty="0" smtClean="0">
                <a:latin typeface="Times New Roman"/>
                <a:ea typeface="Times New Roman"/>
              </a:rPr>
              <a:t>неприятия </a:t>
            </a:r>
            <a:r>
              <a:rPr lang="ru-RU" dirty="0">
                <a:latin typeface="Times New Roman"/>
                <a:ea typeface="Times New Roman"/>
              </a:rPr>
              <a:t>коррупции как образа мысли и образа действия, поведения, сформировать гражданское негативное отношение к коррупции;</a:t>
            </a:r>
            <a:endParaRPr lang="ru-RU" sz="2800" dirty="0">
              <a:latin typeface="Times New Roman"/>
              <a:ea typeface="Times New Roman"/>
            </a:endParaRPr>
          </a:p>
          <a:p>
            <a:pPr marR="88265" lvl="0" algn="just"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</a:rPr>
              <a:t>формирование у обучающихся политико-правовых знаний антикоррупционного профиля, объяснить основные юридические понятия  в этой сфере;</a:t>
            </a:r>
            <a:endParaRPr lang="ru-RU" sz="2800" dirty="0">
              <a:latin typeface="Times New Roman"/>
              <a:ea typeface="Times New Roman"/>
            </a:endParaRPr>
          </a:p>
          <a:p>
            <a:pPr marR="88265" lvl="0" algn="just"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</a:rPr>
              <a:t>формирование у обучающихся нравственно-этических ценностных основ антикоррупционного поведения, </a:t>
            </a:r>
            <a:endParaRPr lang="ru-RU" sz="2800" dirty="0">
              <a:latin typeface="Times New Roman"/>
              <a:ea typeface="Times New Roman"/>
            </a:endParaRPr>
          </a:p>
          <a:p>
            <a:pPr marR="88265" lvl="0" algn="just"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</a:rPr>
              <a:t>воспитывать патриотические, гражданские чувства среди молодёжи. </a:t>
            </a:r>
            <a:endParaRPr lang="ru-RU" sz="2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4" name="Рисунок 3" descr="image_1515344893_342193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5212655"/>
            <a:ext cx="2483768" cy="1656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gerb-s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043607" cy="118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05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121"/>
            <a:ext cx="7632848" cy="52355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Коррупция. Что это значит?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42" y="559221"/>
            <a:ext cx="9096192" cy="4525963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750"/>
              </a:spcAft>
            </a:pPr>
            <a:r>
              <a:rPr lang="ru-RU" dirty="0" smtClean="0">
                <a:solidFill>
                  <a:srgbClr val="FF0000"/>
                </a:solidFill>
                <a:effectLst/>
                <a:latin typeface="Arial"/>
                <a:ea typeface="Times New Roman"/>
              </a:rPr>
              <a:t>Коррупция</a:t>
            </a:r>
            <a:r>
              <a:rPr lang="ru-RU" dirty="0" smtClean="0">
                <a:solidFill>
                  <a:srgbClr val="0000FF"/>
                </a:solidFill>
                <a:effectLst/>
                <a:latin typeface="Arial"/>
                <a:ea typeface="Times New Roman"/>
              </a:rPr>
              <a:t> — это отсутствие порядочности и честности (особенно подверженность взяточничеству); использование должностного положения для получения выгоды нечестным путем.</a:t>
            </a:r>
            <a:endParaRPr lang="ru-RU" sz="20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750"/>
              </a:spcAft>
            </a:pPr>
            <a:r>
              <a:rPr lang="ru-RU" dirty="0" smtClean="0">
                <a:solidFill>
                  <a:srgbClr val="FF0000"/>
                </a:solidFill>
                <a:effectLst/>
                <a:latin typeface="Arial"/>
                <a:ea typeface="Times New Roman"/>
              </a:rPr>
              <a:t>Коррупция </a:t>
            </a:r>
            <a:r>
              <a:rPr lang="ru-RU" dirty="0" smtClean="0">
                <a:solidFill>
                  <a:srgbClr val="0000FF"/>
                </a:solidFill>
                <a:effectLst/>
                <a:latin typeface="Arial"/>
                <a:ea typeface="Times New Roman"/>
              </a:rPr>
              <a:t>— это злоупотребление служебным положением для личной выгоды.</a:t>
            </a:r>
            <a:endParaRPr lang="ru-RU" sz="20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750"/>
              </a:spcAft>
            </a:pPr>
            <a:r>
              <a:rPr lang="ru-RU" dirty="0" smtClean="0">
                <a:solidFill>
                  <a:srgbClr val="FF0000"/>
                </a:solidFill>
                <a:effectLst/>
                <a:latin typeface="Arial"/>
                <a:ea typeface="Times New Roman"/>
              </a:rPr>
              <a:t>Коррупция</a:t>
            </a:r>
            <a:r>
              <a:rPr lang="ru-RU" dirty="0" smtClean="0">
                <a:solidFill>
                  <a:srgbClr val="0000FF"/>
                </a:solidFill>
                <a:effectLst/>
                <a:latin typeface="Arial"/>
                <a:ea typeface="Times New Roman"/>
              </a:rPr>
              <a:t> имеет много разновидностей: взяточничество, незаконное присвоение товаров и услуг, предназначенных для общественного потребления, кумовство (когда при приеме на работу предпочтение отдается членам семьи), оказание влияния при выработке законов и правил в целях получения личной выгоды — все это распространенные примеры правонарушений и должностных преступлений.</a:t>
            </a:r>
            <a:endParaRPr lang="ru-RU" sz="2000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4" name="Рисунок 3" descr="080507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36" y="4437113"/>
            <a:ext cx="1547664" cy="2327011"/>
          </a:xfrm>
          <a:prstGeom prst="rect">
            <a:avLst/>
          </a:prstGeom>
        </p:spPr>
      </p:pic>
      <p:pic>
        <p:nvPicPr>
          <p:cNvPr id="5" name="Рисунок 4" descr="hello_html_2deb1b1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2" y="4437113"/>
            <a:ext cx="7829056" cy="2420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407" y="1"/>
            <a:ext cx="801381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82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ello_html_m25131a5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10"/>
            <a:ext cx="9144000" cy="6654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060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pPr marL="90170" marR="88265"/>
            <a:r>
              <a:rPr lang="ru-RU" b="1" dirty="0">
                <a:latin typeface="Times New Roman"/>
                <a:ea typeface="Times New Roman"/>
              </a:rPr>
              <a:t>Причины коррупции</a:t>
            </a:r>
            <a:r>
              <a:rPr lang="ru-RU" b="1" dirty="0" smtClean="0">
                <a:latin typeface="Times New Roman"/>
                <a:ea typeface="Times New Roman"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036496" cy="5361459"/>
          </a:xfrm>
        </p:spPr>
        <p:txBody>
          <a:bodyPr>
            <a:normAutofit fontScale="85000" lnSpcReduction="20000"/>
          </a:bodyPr>
          <a:lstStyle/>
          <a:p>
            <a:pPr marL="90170" marR="88265"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Слабость </a:t>
            </a:r>
            <a:r>
              <a:rPr lang="ru-RU" dirty="0">
                <a:latin typeface="Times New Roman"/>
                <a:ea typeface="Times New Roman"/>
              </a:rPr>
              <a:t>судебной системы</a:t>
            </a:r>
            <a:endParaRPr lang="ru-RU" sz="2800" dirty="0">
              <a:latin typeface="Times New Roman"/>
              <a:ea typeface="Times New Roman"/>
            </a:endParaRPr>
          </a:p>
          <a:p>
            <a:pPr marL="90170" marR="88265"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Незнание </a:t>
            </a:r>
            <a:r>
              <a:rPr lang="ru-RU" dirty="0">
                <a:latin typeface="Times New Roman"/>
                <a:ea typeface="Times New Roman"/>
              </a:rPr>
              <a:t>законов</a:t>
            </a:r>
            <a:endParaRPr lang="ru-RU" sz="2800" dirty="0">
              <a:latin typeface="Times New Roman"/>
              <a:ea typeface="Times New Roman"/>
            </a:endParaRPr>
          </a:p>
          <a:p>
            <a:pPr marL="90170" marR="88265"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Желание </a:t>
            </a:r>
            <a:r>
              <a:rPr lang="ru-RU" dirty="0">
                <a:latin typeface="Times New Roman"/>
                <a:ea typeface="Times New Roman"/>
              </a:rPr>
              <a:t>легкой наживы</a:t>
            </a:r>
            <a:endParaRPr lang="ru-RU" sz="2800" dirty="0">
              <a:latin typeface="Times New Roman"/>
              <a:ea typeface="Times New Roman"/>
            </a:endParaRPr>
          </a:p>
          <a:p>
            <a:pPr marL="90170" marR="88265"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Частая </a:t>
            </a:r>
            <a:r>
              <a:rPr lang="ru-RU" dirty="0">
                <a:latin typeface="Times New Roman"/>
                <a:ea typeface="Times New Roman"/>
              </a:rPr>
              <a:t>сменяемость лиц на различных должностях</a:t>
            </a:r>
            <a:endParaRPr lang="ru-RU" sz="2800" dirty="0">
              <a:latin typeface="Times New Roman"/>
              <a:ea typeface="Times New Roman"/>
            </a:endParaRPr>
          </a:p>
          <a:p>
            <a:pPr marL="90170" marR="88265"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Нестабильность </a:t>
            </a:r>
            <a:r>
              <a:rPr lang="ru-RU" dirty="0">
                <a:latin typeface="Times New Roman"/>
                <a:ea typeface="Times New Roman"/>
              </a:rPr>
              <a:t>в стране</a:t>
            </a:r>
            <a:endParaRPr lang="ru-RU" sz="2800" dirty="0">
              <a:latin typeface="Times New Roman"/>
              <a:ea typeface="Times New Roman"/>
            </a:endParaRPr>
          </a:p>
          <a:p>
            <a:pPr marL="90170" marR="88265"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Коррупция </a:t>
            </a:r>
            <a:r>
              <a:rPr lang="ru-RU" dirty="0">
                <a:latin typeface="Times New Roman"/>
                <a:ea typeface="Times New Roman"/>
              </a:rPr>
              <a:t>как привычка</a:t>
            </a:r>
            <a:endParaRPr lang="ru-RU" sz="2800" dirty="0">
              <a:latin typeface="Times New Roman"/>
              <a:ea typeface="Times New Roman"/>
            </a:endParaRPr>
          </a:p>
          <a:p>
            <a:pPr marL="90170" marR="88265"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Низкий </a:t>
            </a:r>
            <a:r>
              <a:rPr lang="ru-RU" dirty="0">
                <a:latin typeface="Times New Roman"/>
                <a:ea typeface="Times New Roman"/>
              </a:rPr>
              <a:t>уровень жизни населения</a:t>
            </a:r>
            <a:endParaRPr lang="ru-RU" sz="2800" dirty="0">
              <a:latin typeface="Times New Roman"/>
              <a:ea typeface="Times New Roman"/>
            </a:endParaRPr>
          </a:p>
          <a:p>
            <a:pPr marL="90170" marR="88265"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Слабая </a:t>
            </a:r>
            <a:r>
              <a:rPr lang="ru-RU" dirty="0">
                <a:latin typeface="Times New Roman"/>
                <a:ea typeface="Times New Roman"/>
              </a:rPr>
              <a:t>развитость государственных институтов</a:t>
            </a:r>
            <a:endParaRPr lang="ru-RU" sz="2800" dirty="0">
              <a:latin typeface="Times New Roman"/>
              <a:ea typeface="Times New Roman"/>
            </a:endParaRPr>
          </a:p>
          <a:p>
            <a:pPr marL="90170" marR="88265"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Безработица</a:t>
            </a:r>
            <a:endParaRPr lang="ru-RU" sz="2800" dirty="0">
              <a:latin typeface="Times New Roman"/>
              <a:ea typeface="Times New Roman"/>
            </a:endParaRPr>
          </a:p>
          <a:p>
            <a:pPr marL="90170" marR="88265"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Неразвитость </a:t>
            </a:r>
            <a:r>
              <a:rPr lang="ru-RU" dirty="0">
                <a:latin typeface="Times New Roman"/>
                <a:ea typeface="Times New Roman"/>
              </a:rPr>
              <a:t>институтов гражданского общества</a:t>
            </a:r>
            <a:endParaRPr lang="ru-RU" sz="2800" dirty="0">
              <a:latin typeface="Times New Roman"/>
              <a:ea typeface="Times New Roman"/>
            </a:endParaRPr>
          </a:p>
          <a:p>
            <a:pPr marL="90170" marR="88265"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Подчиненность </a:t>
            </a:r>
            <a:r>
              <a:rPr lang="ru-RU" dirty="0">
                <a:latin typeface="Times New Roman"/>
                <a:ea typeface="Times New Roman"/>
              </a:rPr>
              <a:t>чиновников не закону, а начальству и </a:t>
            </a:r>
            <a:r>
              <a:rPr lang="ru-RU" dirty="0" smtClean="0">
                <a:latin typeface="Times New Roman"/>
                <a:ea typeface="Times New Roman"/>
              </a:rPr>
              <a:t>инструкциям</a:t>
            </a:r>
            <a:endParaRPr lang="ru-RU" sz="2800" dirty="0" smtClean="0">
              <a:latin typeface="Times New Roman"/>
              <a:ea typeface="Times New Roman"/>
            </a:endParaRPr>
          </a:p>
          <a:p>
            <a:pPr marL="90170" marR="88265"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Монополия </a:t>
            </a:r>
            <a:r>
              <a:rPr lang="ru-RU" dirty="0">
                <a:latin typeface="Times New Roman"/>
                <a:ea typeface="Times New Roman"/>
              </a:rPr>
              <a:t>ведомств на предоставление услуг</a:t>
            </a:r>
            <a:endParaRPr lang="ru-RU" sz="2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4" name="Рисунок 3" descr="hello_html_2deb1b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73216"/>
            <a:ext cx="1691680" cy="1484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89"/>
            <a:ext cx="755576" cy="73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097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ello_html_501bd4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877272"/>
            <a:ext cx="1748408" cy="9807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0" y="332656"/>
            <a:ext cx="913888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88265" algn="ctr">
              <a:spcAft>
                <a:spcPts val="0"/>
              </a:spcAft>
            </a:pPr>
            <a:r>
              <a:rPr lang="ru-RU" sz="4000" b="1" dirty="0" smtClean="0">
                <a:latin typeface="Times New Roman"/>
                <a:ea typeface="Times New Roman"/>
              </a:rPr>
              <a:t>ВИДЫ И ФОРМЫ </a:t>
            </a:r>
          </a:p>
          <a:p>
            <a:pPr marL="90170" marR="88265" algn="ctr">
              <a:spcAft>
                <a:spcPts val="0"/>
              </a:spcAft>
            </a:pPr>
            <a:r>
              <a:rPr lang="ru-RU" sz="4000" b="1" dirty="0" smtClean="0">
                <a:latin typeface="Times New Roman"/>
                <a:ea typeface="Times New Roman"/>
              </a:rPr>
              <a:t>КОРРУПЦИИ</a:t>
            </a:r>
            <a:r>
              <a:rPr lang="ru-RU" sz="4000" dirty="0" smtClean="0">
                <a:latin typeface="Times New Roman"/>
                <a:ea typeface="Times New Roman"/>
              </a:rPr>
              <a:t>:</a:t>
            </a:r>
          </a:p>
          <a:p>
            <a:pPr marL="90170" marR="88265" algn="ctr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 </a:t>
            </a:r>
            <a:endParaRPr lang="ru-RU" sz="1600" dirty="0">
              <a:latin typeface="Times New Roman"/>
              <a:ea typeface="Times New Roman"/>
            </a:endParaRPr>
          </a:p>
          <a:p>
            <a:pPr marL="90170" marR="88265" algn="just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Коррупция в сфере государственного управления касается стоящих у власти государственных служащих (чиновников</a:t>
            </a:r>
            <a:r>
              <a:rPr lang="ru-RU" dirty="0">
                <a:latin typeface="Times New Roman"/>
                <a:ea typeface="Times New Roman"/>
              </a:rPr>
              <a:t>),  которые распоряжаются государственными ресурсами и принимают решения не в интересах государства и общества, а исходя из корыстных убеждений.</a:t>
            </a:r>
            <a:endParaRPr lang="ru-RU" sz="1600" dirty="0">
              <a:latin typeface="Times New Roman"/>
              <a:ea typeface="Times New Roman"/>
            </a:endParaRPr>
          </a:p>
          <a:p>
            <a:pPr marL="90170" marR="88265" algn="just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Парламентская коррупция</a:t>
            </a:r>
            <a:r>
              <a:rPr lang="ru-RU" dirty="0">
                <a:latin typeface="Times New Roman"/>
                <a:ea typeface="Times New Roman"/>
              </a:rPr>
              <a:t> выражается в покупке голосов избирателей вовремя выборов</a:t>
            </a:r>
            <a:endParaRPr lang="ru-RU" sz="1600" dirty="0">
              <a:latin typeface="Times New Roman"/>
              <a:ea typeface="Times New Roman"/>
            </a:endParaRPr>
          </a:p>
          <a:p>
            <a:pPr marL="90170" marR="88265" algn="just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Деловая коррупция</a:t>
            </a:r>
            <a:r>
              <a:rPr lang="ru-RU" dirty="0">
                <a:latin typeface="Times New Roman"/>
                <a:ea typeface="Times New Roman"/>
              </a:rPr>
              <a:t> возникает при взаимодействии власти и бизнеса. Например, в случае хозяйственного спора стороны могут стремиться заручиться поддержкой судьи с целью вынесения решения в свою пользу.</a:t>
            </a:r>
            <a:endParaRPr lang="ru-RU" sz="1600" dirty="0">
              <a:latin typeface="Times New Roman"/>
              <a:ea typeface="Times New Roman"/>
            </a:endParaRPr>
          </a:p>
          <a:p>
            <a:pPr marL="90170" marR="8826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Коррупция на предприятиях выражается в том, что сотрудник коммерческой или общественной организации распоряжается не принадлежащими ему ресурсами и за счет этого незаконно обогащается.</a:t>
            </a:r>
            <a:endParaRPr lang="ru-RU" sz="1600" dirty="0">
              <a:latin typeface="Times New Roman"/>
              <a:ea typeface="Times New Roman"/>
            </a:endParaRPr>
          </a:p>
          <a:p>
            <a:pPr marL="90170" marR="88265" algn="just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Бытовая коррупция</a:t>
            </a:r>
            <a:r>
              <a:rPr lang="ru-RU" dirty="0">
                <a:latin typeface="Times New Roman"/>
                <a:ea typeface="Times New Roman"/>
              </a:rPr>
              <a:t> порождается взаимодействием рядовых граждан и чиновников. В нее входят различные подарки от граждан и услуги должностному лицу и членам его семьи. </a:t>
            </a:r>
            <a:endParaRPr lang="ru-RU" sz="1600" dirty="0">
              <a:latin typeface="Times New Roman"/>
              <a:ea typeface="Times New Roman"/>
            </a:endParaRPr>
          </a:p>
        </p:txBody>
      </p:sp>
      <p:pic>
        <p:nvPicPr>
          <p:cNvPr id="6" name="Рисунок 5" descr="gerb-s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"/>
            <a:ext cx="887600" cy="1004829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301" y="1"/>
            <a:ext cx="2215609" cy="155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7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417638"/>
          </a:xfrm>
        </p:spPr>
        <p:txBody>
          <a:bodyPr>
            <a:normAutofit fontScale="90000"/>
          </a:bodyPr>
          <a:lstStyle/>
          <a:p>
            <a:pPr marL="90170" marR="88265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Что такое противодействие коррупции</a:t>
            </a:r>
            <a:r>
              <a:rPr lang="ru-RU" b="1" dirty="0" smtClean="0">
                <a:latin typeface="Times New Roman"/>
                <a:ea typeface="Times New Roman"/>
              </a:rPr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/>
                <a:ea typeface="Times New Roman"/>
              </a:rPr>
              <a:t>Противодействие коррупции - деятельность федеральных органов государственной власти, органов государственной власти субъектов Российской Федерации, органов местного самоуправления, институтов гражданского общества, организаций и физических лиц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63454"/>
            <a:ext cx="2378580" cy="208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05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349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/>
                <a:ea typeface="Times New Roman"/>
              </a:rPr>
              <a:t>Какова ответственность за коррупционные правонарушения</a:t>
            </a:r>
            <a:r>
              <a:rPr lang="ru-RU" b="1" dirty="0" smtClean="0">
                <a:latin typeface="Times New Roman"/>
                <a:ea typeface="Times New Roman"/>
              </a:rPr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01697"/>
            <a:ext cx="9144000" cy="4525963"/>
          </a:xfrm>
        </p:spPr>
        <p:txBody>
          <a:bodyPr>
            <a:normAutofit fontScale="92500"/>
          </a:bodyPr>
          <a:lstStyle/>
          <a:p>
            <a:pPr marL="914400" marR="88265" indent="-914400" algn="just">
              <a:spcAft>
                <a:spcPts val="0"/>
              </a:spcAft>
              <a:buFont typeface="+mj-lt"/>
              <a:buAutoNum type="arabicPeriod"/>
            </a:pPr>
            <a:r>
              <a:rPr lang="ru-RU" sz="3600" b="1" dirty="0" smtClean="0">
                <a:latin typeface="Times New Roman"/>
                <a:ea typeface="Times New Roman"/>
              </a:rPr>
              <a:t>Уголовная </a:t>
            </a:r>
            <a:r>
              <a:rPr lang="ru-RU" sz="3600" b="1" dirty="0">
                <a:latin typeface="Times New Roman"/>
                <a:ea typeface="Times New Roman"/>
              </a:rPr>
              <a:t>ответственность</a:t>
            </a:r>
            <a:r>
              <a:rPr lang="ru-RU" sz="3600" dirty="0">
                <a:latin typeface="Times New Roman"/>
                <a:ea typeface="Times New Roman"/>
              </a:rPr>
              <a:t> </a:t>
            </a:r>
            <a:endParaRPr lang="ru-RU" sz="3600" dirty="0" smtClean="0">
              <a:latin typeface="Times New Roman"/>
              <a:ea typeface="Times New Roman"/>
            </a:endParaRPr>
          </a:p>
          <a:p>
            <a:pPr marL="914400" marR="88265" indent="-914400" algn="just">
              <a:spcAft>
                <a:spcPts val="0"/>
              </a:spcAft>
              <a:buFont typeface="+mj-lt"/>
              <a:buAutoNum type="arabicPeriod"/>
            </a:pPr>
            <a:endParaRPr lang="ru-RU" sz="3600" b="1" dirty="0" smtClean="0">
              <a:latin typeface="Times New Roman"/>
              <a:ea typeface="Times New Roman"/>
            </a:endParaRPr>
          </a:p>
          <a:p>
            <a:pPr marL="914400" marR="88265" indent="-914400" algn="just">
              <a:spcAft>
                <a:spcPts val="0"/>
              </a:spcAft>
              <a:buFont typeface="+mj-lt"/>
              <a:buAutoNum type="arabicPeriod"/>
            </a:pPr>
            <a:r>
              <a:rPr lang="ru-RU" sz="3600" b="1" dirty="0" smtClean="0">
                <a:latin typeface="Times New Roman"/>
                <a:ea typeface="Times New Roman"/>
              </a:rPr>
              <a:t>Административная </a:t>
            </a:r>
            <a:r>
              <a:rPr lang="ru-RU" sz="3600" b="1" dirty="0">
                <a:latin typeface="Times New Roman"/>
                <a:ea typeface="Times New Roman"/>
              </a:rPr>
              <a:t>ответственность</a:t>
            </a:r>
            <a:r>
              <a:rPr lang="ru-RU" sz="3600" dirty="0">
                <a:latin typeface="Times New Roman"/>
                <a:ea typeface="Times New Roman"/>
              </a:rPr>
              <a:t> </a:t>
            </a:r>
            <a:endParaRPr lang="ru-RU" sz="3600" dirty="0" smtClean="0">
              <a:latin typeface="Times New Roman"/>
              <a:ea typeface="Times New Roman"/>
            </a:endParaRPr>
          </a:p>
          <a:p>
            <a:pPr marL="914400" marR="88265" indent="-914400" algn="just">
              <a:spcAft>
                <a:spcPts val="0"/>
              </a:spcAft>
              <a:buFont typeface="+mj-lt"/>
              <a:buAutoNum type="arabicPeriod"/>
            </a:pPr>
            <a:r>
              <a:rPr lang="ru-RU" sz="3600" b="1" dirty="0" smtClean="0">
                <a:latin typeface="Times New Roman"/>
                <a:ea typeface="Times New Roman"/>
              </a:rPr>
              <a:t>Гражданско-правовая </a:t>
            </a:r>
            <a:r>
              <a:rPr lang="ru-RU" sz="3600" b="1" dirty="0">
                <a:latin typeface="Times New Roman"/>
                <a:ea typeface="Times New Roman"/>
              </a:rPr>
              <a:t>ответственность</a:t>
            </a:r>
            <a:r>
              <a:rPr lang="ru-RU" sz="3600" dirty="0">
                <a:latin typeface="Times New Roman"/>
                <a:ea typeface="Times New Roman"/>
              </a:rPr>
              <a:t> </a:t>
            </a:r>
            <a:endParaRPr lang="ru-RU" sz="3600" dirty="0" smtClean="0">
              <a:latin typeface="Times New Roman"/>
              <a:ea typeface="Times New Roman"/>
            </a:endParaRPr>
          </a:p>
          <a:p>
            <a:pPr marL="914400" marR="88265" indent="-914400" algn="just">
              <a:spcAft>
                <a:spcPts val="0"/>
              </a:spcAft>
              <a:buFont typeface="+mj-lt"/>
              <a:buAutoNum type="arabicPeriod"/>
            </a:pPr>
            <a:endParaRPr lang="ru-RU" sz="3600" b="1" dirty="0" smtClean="0">
              <a:latin typeface="Times New Roman"/>
              <a:ea typeface="Times New Roman"/>
            </a:endParaRPr>
          </a:p>
          <a:p>
            <a:pPr marL="914400" marR="88265" indent="-914400" algn="just">
              <a:spcAft>
                <a:spcPts val="0"/>
              </a:spcAft>
              <a:buFont typeface="+mj-lt"/>
              <a:buAutoNum type="arabicPeriod"/>
            </a:pPr>
            <a:r>
              <a:rPr lang="ru-RU" sz="3600" b="1" dirty="0" smtClean="0">
                <a:latin typeface="Times New Roman"/>
                <a:ea typeface="Times New Roman"/>
              </a:rPr>
              <a:t>Дисциплинарная </a:t>
            </a:r>
          </a:p>
          <a:p>
            <a:pPr marL="914400" marR="88265" indent="-914400" algn="just">
              <a:spcAft>
                <a:spcPts val="0"/>
              </a:spcAft>
              <a:buFont typeface="+mj-lt"/>
              <a:buAutoNum type="arabicPeriod"/>
            </a:pPr>
            <a:r>
              <a:rPr lang="ru-RU" sz="3600" b="1" dirty="0" smtClean="0">
                <a:latin typeface="Times New Roman"/>
                <a:ea typeface="Times New Roman"/>
              </a:rPr>
              <a:t>ответственность</a:t>
            </a:r>
            <a:endParaRPr lang="ru-RU" sz="3600" dirty="0">
              <a:latin typeface="Times New Roman"/>
              <a:ea typeface="Times New Roman"/>
            </a:endParaRPr>
          </a:p>
        </p:txBody>
      </p:sp>
      <p:pic>
        <p:nvPicPr>
          <p:cNvPr id="4" name="Содержимое 3" descr="_corrupt00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8" y="5877272"/>
            <a:ext cx="4067944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mg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1268760"/>
            <a:ext cx="225555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881" y="3851532"/>
            <a:ext cx="3962119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253"/>
            <a:ext cx="653424" cy="738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5573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483</Words>
  <Application>Microsoft Office PowerPoint</Application>
  <PresentationFormat>Экран (4:3)</PresentationFormat>
  <Paragraphs>75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Bookman Old Style</vt:lpstr>
      <vt:lpstr>Calibri</vt:lpstr>
      <vt:lpstr>Symbol</vt:lpstr>
      <vt:lpstr>Times New Roman</vt:lpstr>
      <vt:lpstr>Тема Office</vt:lpstr>
      <vt:lpstr>1_Тема Office</vt:lpstr>
      <vt:lpstr>БЕСЕДА направленная на формирование антикоррупционного мировоззрения  на тему:   «Коррупция – злоупотребление властью в целях личного обогащения».</vt:lpstr>
      <vt:lpstr>Презентация PowerPoint</vt:lpstr>
      <vt:lpstr>Цели:  </vt:lpstr>
      <vt:lpstr>Коррупция. Что это значит?</vt:lpstr>
      <vt:lpstr>Презентация PowerPoint</vt:lpstr>
      <vt:lpstr>Причины коррупции:</vt:lpstr>
      <vt:lpstr>Презентация PowerPoint</vt:lpstr>
      <vt:lpstr>Что такое противодействие коррупции?</vt:lpstr>
      <vt:lpstr>Какова ответственность за коррупционные правонарушения?</vt:lpstr>
      <vt:lpstr>Какую ответственность несет лицо, сообщившее о факте коррупции, если этот факт не будет доказан?</vt:lpstr>
      <vt:lpstr>ВНИМАНИЕ</vt:lpstr>
      <vt:lpstr>Презентация PowerPoint</vt:lpstr>
      <vt:lpstr>Каков порядок сообщения гражданами о фактах коррупции?</vt:lpstr>
      <vt:lpstr>Телефоны "ГОРЯЧЕЙ ЛИНИИ"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Клименко М.А.</dc:creator>
  <cp:lastModifiedBy>Эльвира</cp:lastModifiedBy>
  <cp:revision>19</cp:revision>
  <dcterms:created xsi:type="dcterms:W3CDTF">2018-12-10T07:33:16Z</dcterms:created>
  <dcterms:modified xsi:type="dcterms:W3CDTF">2020-12-29T11:30:37Z</dcterms:modified>
</cp:coreProperties>
</file>