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4" r:id="rId2"/>
    <p:sldId id="304" r:id="rId3"/>
    <p:sldId id="290" r:id="rId4"/>
    <p:sldId id="316" r:id="rId5"/>
    <p:sldId id="291" r:id="rId6"/>
    <p:sldId id="295" r:id="rId7"/>
    <p:sldId id="293" r:id="rId8"/>
    <p:sldId id="275" r:id="rId9"/>
    <p:sldId id="317" r:id="rId10"/>
    <p:sldId id="326" r:id="rId11"/>
    <p:sldId id="318" r:id="rId12"/>
    <p:sldId id="319" r:id="rId13"/>
    <p:sldId id="323" r:id="rId14"/>
    <p:sldId id="321" r:id="rId15"/>
    <p:sldId id="325" r:id="rId16"/>
    <p:sldId id="329" r:id="rId17"/>
    <p:sldId id="320" r:id="rId18"/>
    <p:sldId id="322" r:id="rId19"/>
    <p:sldId id="324" r:id="rId20"/>
    <p:sldId id="327" r:id="rId21"/>
    <p:sldId id="328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FFF99"/>
    <a:srgbClr val="DAB9DF"/>
    <a:srgbClr val="E3CBE7"/>
    <a:srgbClr val="FFD85B"/>
    <a:srgbClr val="CCFFCC"/>
    <a:srgbClr val="9EDA4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272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B5103-F474-4DC8-A4F2-2D52DF0178C7}" type="datetimeFigureOut">
              <a:rPr lang="ru-RU"/>
              <a:pPr>
                <a:defRPr/>
              </a:pPr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5AD92-A35C-44A8-A616-7F2DB0CB43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8EDA0-9D15-4FFC-AC6A-57097F1DC0AD}" type="datetimeFigureOut">
              <a:rPr lang="ru-RU"/>
              <a:pPr>
                <a:defRPr/>
              </a:pPr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5CB17-94E5-4754-9991-DAE257EC20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20368-8EFA-4304-9A8E-47457339CE00}" type="datetimeFigureOut">
              <a:rPr lang="ru-RU"/>
              <a:pPr>
                <a:defRPr/>
              </a:pPr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2606D-7982-4070-8F6D-384E8B8E37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7DFE8-DDFC-4ECA-B1A6-FAAEB1F11B93}" type="datetimeFigureOut">
              <a:rPr lang="ru-RU"/>
              <a:pPr>
                <a:defRPr/>
              </a:pPr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46D0A-E9C0-40C3-8935-D4176C5BB3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D5EB5-6656-4A8A-AFD2-DBBDB59C8FD1}" type="datetimeFigureOut">
              <a:rPr lang="ru-RU"/>
              <a:pPr>
                <a:defRPr/>
              </a:pPr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9D4FB-D6E0-4C1D-9326-E10F12769B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E1CCB-FD92-46C8-88C0-FFE9F36F2497}" type="datetimeFigureOut">
              <a:rPr lang="ru-RU"/>
              <a:pPr>
                <a:defRPr/>
              </a:pPr>
              <a:t>28.04.2025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3B990-232B-4D66-95D0-5C0B6EA82A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F64A1-11EF-45EA-A82F-BEF51016BFB8}" type="datetimeFigureOut">
              <a:rPr lang="ru-RU"/>
              <a:pPr>
                <a:defRPr/>
              </a:pPr>
              <a:t>28.04.2025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58970-7973-40F4-A21E-A69EC3F28E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76420-B45E-408C-AFB3-950BC6CD824C}" type="datetimeFigureOut">
              <a:rPr lang="ru-RU"/>
              <a:pPr>
                <a:defRPr/>
              </a:pPr>
              <a:t>28.04.2025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CF579-C86A-4120-B6A8-E130085797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0C055-0B50-4DF8-A58A-6017F708ED8D}" type="datetimeFigureOut">
              <a:rPr lang="ru-RU"/>
              <a:pPr>
                <a:defRPr/>
              </a:pPr>
              <a:t>28.04.2025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EA4FF-A0A4-4924-A63D-F81FF64883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B42EE-76BA-4C16-9B8E-120647BE0390}" type="datetimeFigureOut">
              <a:rPr lang="ru-RU"/>
              <a:pPr>
                <a:defRPr/>
              </a:pPr>
              <a:t>28.04.2025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DCA97-1470-4CF9-A009-E2C1967E9A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2B212-38AC-4F7C-A3C3-32BD2CB30BB8}" type="datetimeFigureOut">
              <a:rPr lang="ru-RU"/>
              <a:pPr>
                <a:defRPr/>
              </a:pPr>
              <a:t>28.04.2025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65EED-5C1C-40FA-A601-4CD529C74C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4D7544-4B1F-4C4A-AA1A-7B81E15CDC4E}" type="datetimeFigureOut">
              <a:rPr lang="ru-RU"/>
              <a:pPr>
                <a:defRPr/>
              </a:pPr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E01FC0-7B4C-45AF-8B3A-CED30E10D6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9.png"/><Relationship Id="rId7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3.pn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9.png"/><Relationship Id="rId7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9.png"/><Relationship Id="rId7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3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9.png"/><Relationship Id="rId7" Type="http://schemas.openxmlformats.org/officeDocument/2006/relationships/image" Target="../media/image4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33400" y="190500"/>
            <a:ext cx="8610600" cy="8301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defRPr/>
            </a:pPr>
            <a:endParaRPr lang="ru-RU" sz="1600" b="1" dirty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defRPr/>
            </a:pPr>
            <a:endParaRPr lang="ru-RU" sz="1600" b="1" dirty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defRPr/>
            </a:pPr>
            <a:endParaRPr lang="ru-RU" sz="1600" b="1" dirty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defRPr/>
            </a:pPr>
            <a:r>
              <a:rPr lang="ru-RU" sz="1600" b="1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МБОУ «Обливская СОШ № 1 им. Героя Советского Союза Синькова С.М.</a:t>
            </a:r>
            <a:r>
              <a:rPr lang="ru-RU" sz="1600" b="1" dirty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»</a:t>
            </a:r>
          </a:p>
          <a:p>
            <a:pPr algn="ctr">
              <a:defRPr/>
            </a:pPr>
            <a:endParaRPr lang="ru-RU" sz="3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sz="3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sz="3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«Успешные практики в реализации задач патриотического воспитания.</a:t>
            </a:r>
            <a:endParaRPr lang="ru-RU" sz="200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Воспитательная компетентность педагога дополнительного образования»</a:t>
            </a:r>
            <a:endParaRPr lang="ru-RU" sz="200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sz="200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r">
              <a:defRPr/>
            </a:pPr>
            <a:r>
              <a:rPr lang="ru-RU" sz="1600" dirty="0">
                <a:solidFill>
                  <a:srgbClr val="002060"/>
                </a:solidFill>
                <a:latin typeface="Arial Black" pitchFamily="34" charset="0"/>
              </a:rPr>
              <a:t>                                   </a:t>
            </a:r>
            <a:r>
              <a:rPr lang="ru-RU" sz="1600" dirty="0">
                <a:solidFill>
                  <a:srgbClr val="002060"/>
                </a:solidFill>
                <a:latin typeface="PT Astra Serif"/>
              </a:rPr>
              <a:t>П</a:t>
            </a:r>
            <a:r>
              <a:rPr lang="ru-RU" dirty="0">
                <a:solidFill>
                  <a:srgbClr val="002060"/>
                </a:solidFill>
                <a:latin typeface="PT Astra Serif"/>
              </a:rPr>
              <a:t>едагог дополнительного образования</a:t>
            </a:r>
          </a:p>
          <a:p>
            <a:pPr algn="r">
              <a:defRPr/>
            </a:pPr>
            <a:r>
              <a:rPr lang="ru-RU" dirty="0">
                <a:solidFill>
                  <a:srgbClr val="002060"/>
                </a:solidFill>
                <a:latin typeface="PT Astra Serif"/>
              </a:rPr>
              <a:t>Михайлов В.А.</a:t>
            </a:r>
          </a:p>
          <a:p>
            <a:pPr algn="ctr">
              <a:defRPr/>
            </a:pPr>
            <a:endParaRPr lang="ru-RU" dirty="0">
              <a:solidFill>
                <a:srgbClr val="002060"/>
              </a:solidFill>
              <a:latin typeface="PT Astra Serif"/>
            </a:endParaRPr>
          </a:p>
          <a:p>
            <a:pPr algn="ctr">
              <a:defRPr/>
            </a:pP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T Astra Serif"/>
            </a:endParaRPr>
          </a:p>
          <a:p>
            <a:pPr algn="ctr">
              <a:defRPr/>
            </a:pPr>
            <a:endParaRPr lang="ru-RU" sz="1600" b="1" dirty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lnSpc>
                <a:spcPct val="115000"/>
              </a:lnSpc>
              <a:defRPr/>
            </a:pPr>
            <a:endParaRPr lang="ru-RU" sz="1600" b="1" dirty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lnSpc>
                <a:spcPct val="115000"/>
              </a:lnSpc>
              <a:defRPr/>
            </a:pPr>
            <a:endParaRPr lang="ru-RU" sz="1600" b="1" dirty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lnSpc>
                <a:spcPct val="115000"/>
              </a:lnSpc>
              <a:defRPr/>
            </a:pPr>
            <a:r>
              <a:rPr lang="ru-RU" sz="1600" b="1" dirty="0">
                <a:solidFill>
                  <a:srgbClr val="002060"/>
                </a:solidFill>
                <a:latin typeface="Arial Black" pitchFamily="34" charset="0"/>
              </a:rPr>
              <a:t>                                                  2025 год</a:t>
            </a:r>
          </a:p>
          <a:p>
            <a:pPr algn="ctr">
              <a:lnSpc>
                <a:spcPct val="115000"/>
              </a:lnSpc>
              <a:defRPr/>
            </a:pPr>
            <a:endParaRPr lang="ru-RU" sz="2800" b="1" dirty="0">
              <a:solidFill>
                <a:srgbClr val="002060"/>
              </a:solidFill>
              <a:latin typeface="Arial Black" pitchFamily="34" charset="0"/>
            </a:endParaRPr>
          </a:p>
          <a:p>
            <a:pPr algn="ctr">
              <a:lnSpc>
                <a:spcPct val="115000"/>
              </a:lnSpc>
              <a:defRPr/>
            </a:pPr>
            <a:endParaRPr lang="ru-RU" sz="2800" b="1" i="1" dirty="0">
              <a:solidFill>
                <a:srgbClr val="002060"/>
              </a:solidFill>
              <a:latin typeface="Arial Black" pitchFamily="34" charset="0"/>
            </a:endParaRPr>
          </a:p>
          <a:p>
            <a:pPr algn="ctr">
              <a:lnSpc>
                <a:spcPct val="115000"/>
              </a:lnSpc>
              <a:defRPr/>
            </a:pPr>
            <a:endParaRPr lang="ru-RU" sz="4400" i="1" dirty="0">
              <a:solidFill>
                <a:srgbClr val="385723"/>
              </a:solidFill>
              <a:latin typeface="Arial Black" pitchFamily="34" charset="0"/>
            </a:endParaRPr>
          </a:p>
          <a:p>
            <a:pPr>
              <a:lnSpc>
                <a:spcPct val="115000"/>
              </a:lnSpc>
              <a:defRPr/>
            </a:pPr>
            <a:r>
              <a:rPr lang="ru-RU" sz="1600" b="1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             </a:t>
            </a:r>
            <a:r>
              <a:rPr lang="ru-RU" sz="1600" dirty="0">
                <a:latin typeface="Arial Black" pitchFamily="34" charset="0"/>
              </a:rPr>
              <a:t>                                                                                                   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286875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309688" y="342900"/>
            <a:ext cx="7624762" cy="4794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 pitchFamily="18" charset="0"/>
                <a:cs typeface="Arial" charset="0"/>
              </a:rPr>
              <a:t>Военно-исторические реконструкции</a:t>
            </a:r>
            <a:endParaRPr lang="ru-RU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/>
          <a:srcRect l="165" t="221" r="157" b="81"/>
          <a:stretch>
            <a:fillRect/>
          </a:stretch>
        </p:blipFill>
        <p:spPr bwMode="auto">
          <a:xfrm>
            <a:off x="-112713" y="0"/>
            <a:ext cx="14144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1" descr="E63A547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9113" y="982663"/>
            <a:ext cx="8259762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8" descr="логотип-МБОУ-Обливская-СОШ-№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5621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2" descr="E63A5482 копия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3713" y="2941638"/>
            <a:ext cx="3198812" cy="213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286875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309688" y="342900"/>
            <a:ext cx="7612062" cy="6699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 pitchFamily="18" charset="0"/>
                <a:cs typeface="Arial" charset="0"/>
              </a:rPr>
              <a:t>Участие в акциях, мероприятиях патриотической направленности</a:t>
            </a:r>
            <a:endParaRPr lang="ru-RU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/>
          <a:srcRect l="165" t="221" r="157" b="81"/>
          <a:stretch>
            <a:fillRect/>
          </a:stretch>
        </p:blipFill>
        <p:spPr bwMode="auto">
          <a:xfrm>
            <a:off x="-112713" y="0"/>
            <a:ext cx="14144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 txBox="1">
            <a:spLocks/>
          </p:cNvSpPr>
          <p:nvPr/>
        </p:nvSpPr>
        <p:spPr>
          <a:xfrm>
            <a:off x="4924425" y="5892800"/>
            <a:ext cx="3951288" cy="617538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Растим патриотов России</a:t>
            </a:r>
          </a:p>
        </p:txBody>
      </p:sp>
      <p:pic>
        <p:nvPicPr>
          <p:cNvPr id="23557" name="Picture 6" descr="логотип-МБОУ-Обливская-СОШ-№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5621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" y="3862388"/>
            <a:ext cx="3854450" cy="257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9" descr="img_106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49738" y="2703513"/>
            <a:ext cx="4670425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10" descr="img_223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0038" y="1574800"/>
            <a:ext cx="3908425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11" descr="img_619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11800" y="1044575"/>
            <a:ext cx="3330575" cy="2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13200" y="1028700"/>
            <a:ext cx="1598613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286875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309688" y="342900"/>
            <a:ext cx="7497762" cy="6445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Arial" charset="0"/>
                <a:cs typeface="Arial" charset="0"/>
              </a:rPr>
              <a:t>Участие в акциях, мероприятиях патриотической направленности</a:t>
            </a:r>
            <a:endParaRPr lang="ru-RU" sz="24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/>
          <a:srcRect l="165" t="221" r="157" b="81"/>
          <a:stretch>
            <a:fillRect/>
          </a:stretch>
        </p:blipFill>
        <p:spPr bwMode="auto">
          <a:xfrm>
            <a:off x="-112713" y="0"/>
            <a:ext cx="14144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 txBox="1">
            <a:spLocks/>
          </p:cNvSpPr>
          <p:nvPr/>
        </p:nvSpPr>
        <p:spPr>
          <a:xfrm>
            <a:off x="5292725" y="5740400"/>
            <a:ext cx="3252788" cy="617538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Растим патриотов России</a:t>
            </a:r>
          </a:p>
        </p:txBody>
      </p:sp>
      <p:pic>
        <p:nvPicPr>
          <p:cNvPr id="24581" name="Picture 9" descr="День Неизвестного Солдат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000" y="1128713"/>
            <a:ext cx="4549775" cy="303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логотип-МБОУ-Обливская-СОШ-№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5621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7" descr="5251658436867912395_1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30700" y="1092200"/>
            <a:ext cx="4610100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11" descr="День Неизвестного Солдат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2400" y="4197350"/>
            <a:ext cx="3419475" cy="228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15" descr="День Неизвестного Солдата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57800" y="3490913"/>
            <a:ext cx="324167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3688"/>
            <a:ext cx="9144000" cy="656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309688" y="342900"/>
            <a:ext cx="7497762" cy="6445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 pitchFamily="18" charset="0"/>
                <a:cs typeface="Arial" charset="0"/>
              </a:rPr>
              <a:t>Деятельность историко-краеведческого музея «Исток»</a:t>
            </a:r>
            <a:endParaRPr lang="ru-RU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/>
          <a:srcRect l="165" t="221" r="157" b="81"/>
          <a:stretch>
            <a:fillRect/>
          </a:stretch>
        </p:blipFill>
        <p:spPr bwMode="auto">
          <a:xfrm>
            <a:off x="-112713" y="0"/>
            <a:ext cx="14144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 txBox="1">
            <a:spLocks/>
          </p:cNvSpPr>
          <p:nvPr/>
        </p:nvSpPr>
        <p:spPr>
          <a:xfrm>
            <a:off x="5165725" y="5194300"/>
            <a:ext cx="3570288" cy="617538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Растим патриотов России</a:t>
            </a:r>
          </a:p>
        </p:txBody>
      </p:sp>
      <p:pic>
        <p:nvPicPr>
          <p:cNvPr id="25605" name="Picture 8" descr="img_63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13150" y="1057275"/>
            <a:ext cx="5118100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10" descr="Без срока давност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000" y="1057275"/>
            <a:ext cx="3367088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6" descr="логотип-МБОУ-Обливская-СОШ-№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5621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12" descr="Вы сейчас просматриваете Музей 21 век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3075" y="3332163"/>
            <a:ext cx="2278063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14" descr="ДИПЛОМ ФИНАЛИСТА dip_shmp_17.11_85_61-61 Ростовская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32100" y="3335338"/>
            <a:ext cx="2236788" cy="314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3688"/>
            <a:ext cx="9144000" cy="656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309688" y="342900"/>
            <a:ext cx="7561262" cy="6445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 pitchFamily="18" charset="0"/>
                <a:cs typeface="Arial" charset="0"/>
              </a:rPr>
              <a:t>Деятельность историко-краеведческого музея «Исток»</a:t>
            </a:r>
            <a:endParaRPr lang="ru-RU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/>
          <a:srcRect l="165" t="221" r="157" b="81"/>
          <a:stretch>
            <a:fillRect/>
          </a:stretch>
        </p:blipFill>
        <p:spPr bwMode="auto">
          <a:xfrm>
            <a:off x="-112713" y="0"/>
            <a:ext cx="14144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7" descr="img_6772 (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1900" y="1016000"/>
            <a:ext cx="5086350" cy="3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9" descr="диплом 2 место 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24063" y="1049338"/>
            <a:ext cx="1730375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8" descr="img_680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7500" y="3533775"/>
            <a:ext cx="4224338" cy="28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11" descr="Конкурс музеев (2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7500" y="1041400"/>
            <a:ext cx="17145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6" descr="логотип-МБОУ-Обливская-СОШ-№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15621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 txBox="1">
            <a:spLocks/>
          </p:cNvSpPr>
          <p:nvPr/>
        </p:nvSpPr>
        <p:spPr>
          <a:xfrm>
            <a:off x="4645025" y="4737100"/>
            <a:ext cx="4217988" cy="1125538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>
                <a:solidFill>
                  <a:srgbClr val="1F4E79"/>
                </a:solidFill>
                <a:latin typeface="Times New Roman" pitchFamily="18" charset="0"/>
                <a:cs typeface="Arial" charset="0"/>
              </a:rPr>
              <a:t>Бондарева Алёна – победитель регионального конкурса – фестиваля музейных экспозиций «Без срока давности», 2025 г.</a:t>
            </a:r>
          </a:p>
        </p:txBody>
      </p:sp>
    </p:spTree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286875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309688" y="342900"/>
            <a:ext cx="7497762" cy="6445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 pitchFamily="18" charset="0"/>
                <a:cs typeface="Arial" charset="0"/>
              </a:rPr>
              <a:t>Деятельность историко-краеведческого музея «Исток»</a:t>
            </a:r>
            <a:endParaRPr lang="ru-RU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/>
          <a:srcRect l="165" t="221" r="157" b="81"/>
          <a:stretch>
            <a:fillRect/>
          </a:stretch>
        </p:blipFill>
        <p:spPr bwMode="auto">
          <a:xfrm>
            <a:off x="-112713" y="0"/>
            <a:ext cx="14144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11" descr="IMG_948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" y="1087438"/>
            <a:ext cx="8077200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 txBox="1">
            <a:spLocks/>
          </p:cNvSpPr>
          <p:nvPr/>
        </p:nvSpPr>
        <p:spPr>
          <a:xfrm>
            <a:off x="4746625" y="5664200"/>
            <a:ext cx="3951288" cy="617538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Растим патриотов России</a:t>
            </a:r>
          </a:p>
        </p:txBody>
      </p:sp>
      <p:pic>
        <p:nvPicPr>
          <p:cNvPr id="27654" name="Picture 10" descr="логотип-МБОУ-Обливская-СОШ-№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5621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/>
          <p:cNvSpPr/>
          <p:nvPr/>
        </p:nvSpPr>
        <p:spPr>
          <a:xfrm>
            <a:off x="1309688" y="290649"/>
            <a:ext cx="7497762" cy="6445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  <a:latin typeface="Georgia" pitchFamily="18" charset="0"/>
                <a:cs typeface="Arial" charset="0"/>
              </a:rPr>
              <a:t>Зарница 2.0</a:t>
            </a:r>
            <a:endParaRPr lang="ru-RU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/>
          <a:srcRect l="165" t="221" r="157" b="81"/>
          <a:stretch>
            <a:fillRect/>
          </a:stretch>
        </p:blipFill>
        <p:spPr bwMode="auto">
          <a:xfrm>
            <a:off x="-112713" y="0"/>
            <a:ext cx="14144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 txBox="1">
            <a:spLocks/>
          </p:cNvSpPr>
          <p:nvPr/>
        </p:nvSpPr>
        <p:spPr>
          <a:xfrm>
            <a:off x="4746625" y="5664200"/>
            <a:ext cx="3951288" cy="617538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Растим патриотов России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4120433-4E43-488E-ACF6-74057C1631FD}"/>
              </a:ext>
            </a:extLst>
          </p:cNvPr>
          <p:cNvGrpSpPr/>
          <p:nvPr/>
        </p:nvGrpSpPr>
        <p:grpSpPr>
          <a:xfrm>
            <a:off x="0" y="987424"/>
            <a:ext cx="9248503" cy="5870575"/>
            <a:chOff x="0" y="190500"/>
            <a:chExt cx="9286875" cy="6667500"/>
          </a:xfrm>
        </p:grpSpPr>
        <p:pic>
          <p:nvPicPr>
            <p:cNvPr id="27649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90500"/>
              <a:ext cx="9286875" cy="666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4" name="Picture 10" descr="Вы сейчас просматриваете Зарница 2.0">
              <a:extLst>
                <a:ext uri="{FF2B5EF4-FFF2-40B4-BE49-F238E27FC236}">
                  <a16:creationId xmlns:a16="http://schemas.microsoft.com/office/drawing/2014/main" id="{23FF47F3-EA58-484C-B729-25B686F1C9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85" y="745745"/>
              <a:ext cx="7935111" cy="5506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654" name="Picture 10" descr="логотип-МБОУ-Обливская-СОШ-№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5621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5053513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286875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309688" y="342900"/>
            <a:ext cx="7459662" cy="7080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>
                <a:solidFill>
                  <a:srgbClr val="C00000"/>
                </a:solidFill>
                <a:latin typeface="Georgia" pitchFamily="18" charset="0"/>
                <a:cs typeface="Arial" charset="0"/>
              </a:rPr>
              <a:t>«Песня – спутница Победы», «Гвоздики Отечества», патриотические музыкальные клипы</a:t>
            </a:r>
            <a:endParaRPr lang="ru-RU" sz="16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/>
          <a:srcRect l="165" t="221" r="157" b="81"/>
          <a:stretch>
            <a:fillRect/>
          </a:stretch>
        </p:blipFill>
        <p:spPr bwMode="auto">
          <a:xfrm>
            <a:off x="-112713" y="0"/>
            <a:ext cx="14144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7" descr="Патриот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30700" y="1081088"/>
            <a:ext cx="4511675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9" descr="IMG_824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1073150"/>
            <a:ext cx="404495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логотип-МБОУ-Обливская-СОШ-№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5621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0" descr="IMG_793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3776663"/>
            <a:ext cx="4013200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30700" y="3646488"/>
            <a:ext cx="4508500" cy="278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286875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309688" y="342900"/>
            <a:ext cx="7497762" cy="6445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 pitchFamily="18" charset="0"/>
                <a:cs typeface="Arial" charset="0"/>
              </a:rPr>
              <a:t>Поисковое Движение России</a:t>
            </a:r>
            <a:endParaRPr lang="ru-RU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/>
          <a:srcRect l="165" t="221" r="157" b="81"/>
          <a:stretch>
            <a:fillRect/>
          </a:stretch>
        </p:blipFill>
        <p:spPr bwMode="auto">
          <a:xfrm>
            <a:off x="-112713" y="0"/>
            <a:ext cx="14144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 txBox="1">
            <a:spLocks/>
          </p:cNvSpPr>
          <p:nvPr/>
        </p:nvSpPr>
        <p:spPr>
          <a:xfrm>
            <a:off x="4787900" y="5800725"/>
            <a:ext cx="3951288" cy="617538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Растим патриотов России</a:t>
            </a:r>
          </a:p>
        </p:txBody>
      </p:sp>
      <p:pic>
        <p:nvPicPr>
          <p:cNvPr id="29701" name="Picture 8" descr="Заместитель губернатор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7400" y="1100138"/>
            <a:ext cx="4311650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34113" y="3929063"/>
            <a:ext cx="2659062" cy="177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0" descr="IMG_982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7675" y="1079500"/>
            <a:ext cx="4330700" cy="288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6" descr="логотип-МБОУ-Обливская-СОШ-№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5621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11" descr="IMG_912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3225" y="3981450"/>
            <a:ext cx="3910013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12" descr="IMG_982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86200" y="3917950"/>
            <a:ext cx="26670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286875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309688" y="342900"/>
            <a:ext cx="7497762" cy="6445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 pitchFamily="18" charset="0"/>
                <a:cs typeface="Arial" charset="0"/>
              </a:rPr>
              <a:t>Национальная премия «Патриот – 2023»</a:t>
            </a:r>
            <a:endParaRPr lang="ru-RU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/>
          <a:srcRect l="165" t="221" r="157" b="81"/>
          <a:stretch>
            <a:fillRect/>
          </a:stretch>
        </p:blipFill>
        <p:spPr bwMode="auto">
          <a:xfrm>
            <a:off x="-112713" y="0"/>
            <a:ext cx="14144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9" descr="Титульная страниц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6600" y="1095375"/>
            <a:ext cx="8001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 txBox="1">
            <a:spLocks/>
          </p:cNvSpPr>
          <p:nvPr/>
        </p:nvSpPr>
        <p:spPr>
          <a:xfrm>
            <a:off x="809625" y="5600700"/>
            <a:ext cx="3951288" cy="617538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Растим патриотов России</a:t>
            </a:r>
          </a:p>
        </p:txBody>
      </p:sp>
      <p:pic>
        <p:nvPicPr>
          <p:cNvPr id="30726" name="Picture 6" descr="логотип-МБОУ-Обливская-СОШ-№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5621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/>
          <p:cNvPicPr>
            <a:picLocks noChangeAspect="1"/>
          </p:cNvPicPr>
          <p:nvPr/>
        </p:nvPicPr>
        <p:blipFill>
          <a:blip r:embed="rId2"/>
          <a:srcRect l="72" t="127" r="84" b="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5"/>
          <p:cNvSpPr txBox="1">
            <a:spLocks noChangeArrowheads="1"/>
          </p:cNvSpPr>
          <p:nvPr/>
        </p:nvSpPr>
        <p:spPr bwMode="auto">
          <a:xfrm>
            <a:off x="312738" y="0"/>
            <a:ext cx="6234112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28600" algn="just"/>
            <a:endParaRPr lang="ru-RU" sz="2000" b="1" dirty="0">
              <a:solidFill>
                <a:srgbClr val="002060"/>
              </a:solidFill>
              <a:latin typeface="Georgia" pitchFamily="18" charset="0"/>
              <a:cs typeface="Times New Roman" pitchFamily="18" charset="0"/>
            </a:endParaRPr>
          </a:p>
          <a:p>
            <a:pPr indent="228600" algn="just"/>
            <a:r>
              <a:rPr lang="ru-RU" sz="2000" b="1">
                <a:solidFill>
                  <a:srgbClr val="00206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Воспитание </a:t>
            </a:r>
            <a:r>
              <a:rPr lang="ru-RU" sz="2000">
                <a:solidFill>
                  <a:srgbClr val="00206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– деятельность</a:t>
            </a:r>
            <a:r>
              <a:rPr lang="ru-RU" sz="2000" dirty="0">
                <a:solidFill>
                  <a:srgbClr val="00206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, направленная на развитие личности, создание условий для самоопределения  и социализации обучающихся на основе социокультурных, духовно-нравственных ценностей и принятых в обществе правил и норм поведения в интересах человека, семьи, общества и государства, формирование у обучающихся чувства патриотизма, гражданственности, уважения к памяти защитников Отечества и подвигам героев Отечества, закону и правопорядку, человеку труда и старшему поколению, взаимного уважения, бережного отношения к культурному наследию и традициям многонационального народа Российской Федерации, природе и окружающей среде. </a:t>
            </a:r>
          </a:p>
          <a:p>
            <a:pPr indent="228600" algn="just"/>
            <a:r>
              <a:rPr lang="ru-RU" sz="1400" i="1" dirty="0">
                <a:solidFill>
                  <a:srgbClr val="002060"/>
                </a:solidFill>
                <a:latin typeface="Georgia" pitchFamily="18" charset="0"/>
              </a:rPr>
              <a:t>(2 ст. 2 Федерального закона от 29 декабря 2012 г. № 273-ФЗ «Об образовании в Российской Федерации»)</a:t>
            </a:r>
          </a:p>
        </p:txBody>
      </p:sp>
      <p:pic>
        <p:nvPicPr>
          <p:cNvPr id="4" name="Picture 3" descr="логотип-МБОУ-Обливская-СОШ-№1">
            <a:extLst>
              <a:ext uri="{FF2B5EF4-FFF2-40B4-BE49-F238E27FC236}">
                <a16:creationId xmlns:a16="http://schemas.microsoft.com/office/drawing/2014/main" id="{A065CCF6-3390-43F2-8722-6B0575536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9162" y="3071041"/>
            <a:ext cx="15621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286875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309688" y="342900"/>
            <a:ext cx="7497762" cy="6445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Arial" charset="0"/>
                <a:cs typeface="Arial" charset="0"/>
              </a:rPr>
              <a:t>Национальная премия «Патриот – 2023»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/>
          <a:srcRect l="165" t="221" r="157" b="81"/>
          <a:stretch>
            <a:fillRect/>
          </a:stretch>
        </p:blipFill>
        <p:spPr bwMode="auto">
          <a:xfrm>
            <a:off x="-112713" y="0"/>
            <a:ext cx="14144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8" descr="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6788" y="1108075"/>
            <a:ext cx="7591425" cy="53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7" descr="логотип-МБОУ-Обливская-СОШ-№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5621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Прямоугольник 4"/>
          <p:cNvSpPr>
            <a:spLocks noChangeArrowheads="1"/>
          </p:cNvSpPr>
          <p:nvPr/>
        </p:nvSpPr>
        <p:spPr bwMode="auto">
          <a:xfrm>
            <a:off x="1485900" y="2311400"/>
            <a:ext cx="68453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endParaRPr lang="ru-RU" sz="1600" b="1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600" b="1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1600" b="1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             </a:t>
            </a:r>
            <a:r>
              <a:rPr lang="ru-RU" sz="1600">
                <a:latin typeface="Arial Black" pitchFamily="34" charset="0"/>
              </a:rPr>
              <a:t>                                                                                                    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4" descr="логотип-МБОУ-Обливская-СОШ-№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425" y="4908550"/>
            <a:ext cx="15621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414" name="Group 54"/>
          <p:cNvGraphicFramePr>
            <a:graphicFrameLocks noGrp="1"/>
          </p:cNvGraphicFramePr>
          <p:nvPr/>
        </p:nvGraphicFramePr>
        <p:xfrm>
          <a:off x="469900" y="463550"/>
          <a:ext cx="8331200" cy="5760720"/>
        </p:xfrm>
        <a:graphic>
          <a:graphicData uri="http://schemas.openxmlformats.org/drawingml/2006/table">
            <a:tbl>
              <a:tblPr/>
              <a:tblGrid>
                <a:gridCol w="2181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9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8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 проекта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23232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Деятельность военно-патриотического клуба «Реконструкция»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2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Действующий в школе клуб военно-исторической реконструкции - это объединение дополнительного образования детей - любителей военной истории, поставивших своей целью театрализованное воссоздание военных исторических действий подразделений армий минувших эпох.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2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Сохранение и развитие исторической памяти о военных подвигах наших предков у подрастающего поколения, посредством проведения военно-исторических реконструкций, мероприятий; создание  военно-патриотических музыкальных клипов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3" descr="логотип-МБОУ-Обливская-СОШ-№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425" y="4908550"/>
            <a:ext cx="15621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5878" name="Group 38"/>
          <p:cNvGraphicFramePr>
            <a:graphicFrameLocks noGrp="1"/>
          </p:cNvGraphicFramePr>
          <p:nvPr/>
        </p:nvGraphicFramePr>
        <p:xfrm>
          <a:off x="708025" y="673100"/>
          <a:ext cx="8081963" cy="5341938"/>
        </p:xfrm>
        <a:graphic>
          <a:graphicData uri="http://schemas.openxmlformats.org/drawingml/2006/table">
            <a:tbl>
              <a:tblPr/>
              <a:tblGrid>
                <a:gridCol w="211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67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1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Задачи проекта</a:t>
                      </a:r>
                      <a:endParaRPr kumimoji="0" lang="ru-RU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4492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Деятельность ВПК «Реконструкция» направлена в первую очередь на несовершеннолетнего зрителя, при проведении театрализованных патриотических мероприятий (военно-исторических реконструкций), а это:</a:t>
                      </a:r>
                    </a:p>
                    <a:p>
                      <a:pPr marL="0" marR="0" lvl="0" indent="449263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получение воспитанником клуба (зрителем проводимой реконструкции) опыта переживания и позитивного отношения к базовым ценностям общества (человек, семья, Отечество, знания, культура, </a:t>
                      </a:r>
                      <a:r>
                        <a:rPr kumimoji="0" lang="ru-RU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патриотизм, уважение к воинскому долгу, сплочённость, чувства  товарищества</a:t>
                      </a:r>
                      <a:r>
                        <a:rPr kumimoji="0" lang="ru-RU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); </a:t>
                      </a:r>
                    </a:p>
                    <a:p>
                      <a:pPr marL="0" marR="0" lvl="0" indent="449263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получение несовершеннолетними исторических знаний, знаний краеведения, навыков строевой подготовки и начальной военной службы.</a:t>
                      </a:r>
                      <a:endParaRPr kumimoji="0" lang="ru-RU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0"/>
            <a:ext cx="9140825" cy="68580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5" name="Стрелка: вправо 4"/>
          <p:cNvSpPr/>
          <p:nvPr/>
        </p:nvSpPr>
        <p:spPr>
          <a:xfrm rot="-5460000">
            <a:off x="4271169" y="1697831"/>
            <a:ext cx="698500" cy="484188"/>
          </a:xfrm>
          <a:prstGeom prst="rightArrow">
            <a:avLst/>
          </a:prstGeom>
          <a:solidFill>
            <a:srgbClr val="FFD85B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>
                <a:solidFill>
                  <a:srgbClr val="99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7" name="Стрелка: вправо 6"/>
          <p:cNvSpPr/>
          <p:nvPr/>
        </p:nvSpPr>
        <p:spPr>
          <a:xfrm rot="-2220000">
            <a:off x="6289675" y="2335213"/>
            <a:ext cx="698500" cy="484187"/>
          </a:xfrm>
          <a:prstGeom prst="rightArrow">
            <a:avLst/>
          </a:prstGeom>
          <a:solidFill>
            <a:srgbClr val="FFD85B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>
                <a:solidFill>
                  <a:srgbClr val="99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8" name="Стрелка: вправо 7"/>
          <p:cNvSpPr/>
          <p:nvPr/>
        </p:nvSpPr>
        <p:spPr>
          <a:xfrm rot="-8460000">
            <a:off x="2066925" y="2413000"/>
            <a:ext cx="698500" cy="519113"/>
          </a:xfrm>
          <a:prstGeom prst="rightArrow">
            <a:avLst/>
          </a:prstGeom>
          <a:solidFill>
            <a:srgbClr val="FFD85B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>
                <a:solidFill>
                  <a:srgbClr val="99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3045535" y="532051"/>
            <a:ext cx="3021494" cy="914400"/>
          </a:xfrm>
          <a:prstGeom prst="roundRect">
            <a:avLst/>
          </a:prstGeom>
          <a:solidFill>
            <a:srgbClr val="FFD85B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0">
                  <a:solidFill>
                    <a:srgbClr val="99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Патриотическое направление</a:t>
            </a:r>
            <a:endParaRPr lang="ru-RU" sz="2000" dirty="0">
              <a:ln w="0">
                <a:solidFill>
                  <a:srgbClr val="990000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Georgia" panose="02040502050405020303" pitchFamily="18" charset="0"/>
            </a:endParaRPr>
          </a:p>
        </p:txBody>
      </p:sp>
      <p:sp>
        <p:nvSpPr>
          <p:cNvPr id="10" name="Прямоугольник: скругленные углы 9"/>
          <p:cNvSpPr/>
          <p:nvPr/>
        </p:nvSpPr>
        <p:spPr>
          <a:xfrm rot="3060000">
            <a:off x="6421125" y="1688534"/>
            <a:ext cx="2181474" cy="914400"/>
          </a:xfrm>
          <a:prstGeom prst="roundRect">
            <a:avLst/>
          </a:prstGeom>
          <a:solidFill>
            <a:srgbClr val="FFD85B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0">
                  <a:solidFill>
                    <a:srgbClr val="99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Социальное направление</a:t>
            </a:r>
            <a:endParaRPr lang="ru-RU" sz="2000" dirty="0">
              <a:ln w="0">
                <a:solidFill>
                  <a:srgbClr val="990000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: скругленные углы 10"/>
          <p:cNvSpPr/>
          <p:nvPr/>
        </p:nvSpPr>
        <p:spPr>
          <a:xfrm rot="-2940000">
            <a:off x="584486" y="1669606"/>
            <a:ext cx="2081405" cy="932873"/>
          </a:xfrm>
          <a:prstGeom prst="roundRect">
            <a:avLst/>
          </a:prstGeom>
          <a:solidFill>
            <a:srgbClr val="FFD85B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0">
                  <a:solidFill>
                    <a:srgbClr val="99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Познавательное направление </a:t>
            </a:r>
            <a:endParaRPr lang="ru-RU" sz="1400" dirty="0">
              <a:ln w="0">
                <a:solidFill>
                  <a:srgbClr val="990000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Стрелка: вправо 11"/>
          <p:cNvSpPr/>
          <p:nvPr/>
        </p:nvSpPr>
        <p:spPr>
          <a:xfrm rot="5400000">
            <a:off x="4214812" y="4656138"/>
            <a:ext cx="696913" cy="484188"/>
          </a:xfrm>
          <a:prstGeom prst="rightArrow">
            <a:avLst/>
          </a:prstGeom>
          <a:solidFill>
            <a:srgbClr val="FFD85B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>
                <a:solidFill>
                  <a:srgbClr val="99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3" name="Стрелка: вправо 12"/>
          <p:cNvSpPr/>
          <p:nvPr/>
        </p:nvSpPr>
        <p:spPr>
          <a:xfrm rot="2760000">
            <a:off x="6338094" y="3975894"/>
            <a:ext cx="698500" cy="484188"/>
          </a:xfrm>
          <a:prstGeom prst="rightArrow">
            <a:avLst/>
          </a:prstGeom>
          <a:solidFill>
            <a:srgbClr val="FFD85B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>
                <a:solidFill>
                  <a:srgbClr val="99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4" name="Прямоугольник: скругленные углы 13"/>
          <p:cNvSpPr/>
          <p:nvPr/>
        </p:nvSpPr>
        <p:spPr>
          <a:xfrm rot="-2280000">
            <a:off x="6227053" y="4450278"/>
            <a:ext cx="2183730" cy="1018971"/>
          </a:xfrm>
          <a:prstGeom prst="roundRect">
            <a:avLst/>
          </a:prstGeom>
          <a:solidFill>
            <a:srgbClr val="FFD85B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0">
                  <a:solidFill>
                    <a:srgbClr val="99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Физическое и оздоровительное направление</a:t>
            </a:r>
            <a:endParaRPr lang="ru-RU" sz="1400" dirty="0">
              <a:ln w="0">
                <a:solidFill>
                  <a:srgbClr val="990000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рямоугольник: скругленные углы 14"/>
          <p:cNvSpPr/>
          <p:nvPr/>
        </p:nvSpPr>
        <p:spPr>
          <a:xfrm>
            <a:off x="3295982" y="5340347"/>
            <a:ext cx="2329616" cy="914400"/>
          </a:xfrm>
          <a:prstGeom prst="roundRect">
            <a:avLst/>
          </a:prstGeom>
          <a:solidFill>
            <a:srgbClr val="FFD85B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0">
                  <a:solidFill>
                    <a:srgbClr val="99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Трудовое направление</a:t>
            </a:r>
            <a:endParaRPr lang="ru-RU" sz="2000" dirty="0">
              <a:ln w="0">
                <a:solidFill>
                  <a:srgbClr val="990000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: скругленные углы 15"/>
          <p:cNvSpPr/>
          <p:nvPr/>
        </p:nvSpPr>
        <p:spPr>
          <a:xfrm rot="2700000">
            <a:off x="678797" y="4455487"/>
            <a:ext cx="2141370" cy="1034193"/>
          </a:xfrm>
          <a:prstGeom prst="roundRect">
            <a:avLst/>
          </a:prstGeom>
          <a:solidFill>
            <a:srgbClr val="FFD85B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0">
                  <a:solidFill>
                    <a:srgbClr val="99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Этико-эстетическое направлени</a:t>
            </a:r>
            <a:r>
              <a:rPr lang="ru-RU" sz="2000" dirty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2000" dirty="0">
              <a:solidFill>
                <a:srgbClr val="80000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Стрелка: вправо 16"/>
          <p:cNvSpPr/>
          <p:nvPr/>
        </p:nvSpPr>
        <p:spPr>
          <a:xfrm rot="-13440000">
            <a:off x="2120900" y="4038600"/>
            <a:ext cx="696913" cy="517525"/>
          </a:xfrm>
          <a:prstGeom prst="rightArrow">
            <a:avLst/>
          </a:prstGeom>
          <a:solidFill>
            <a:srgbClr val="FFD85B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>
                <a:solidFill>
                  <a:srgbClr val="99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8" name="Блок-схема: перфолента 17"/>
          <p:cNvSpPr/>
          <p:nvPr/>
        </p:nvSpPr>
        <p:spPr>
          <a:xfrm>
            <a:off x="2850841" y="2290276"/>
            <a:ext cx="3244357" cy="2182877"/>
          </a:xfrm>
          <a:prstGeom prst="flowChartPunchedTape">
            <a:avLst/>
          </a:prstGeom>
          <a:solidFill>
            <a:srgbClr val="FFC000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0">
                  <a:solidFill>
                    <a:srgbClr val="99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направления воспитательной работы</a:t>
            </a:r>
            <a:endParaRPr lang="ru-RU" sz="2400" dirty="0">
              <a:ln w="0">
                <a:solidFill>
                  <a:srgbClr val="990000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Georgia" panose="02040502050405020303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423" name="Picture 16" descr="логотип-МБОУ-Обливская-СОШ-№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59450"/>
            <a:ext cx="109855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8" y="0"/>
            <a:ext cx="9286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5911683" y="2125775"/>
            <a:ext cx="2977874" cy="4237090"/>
          </a:xfrm>
          <a:prstGeom prst="roundRect">
            <a:avLst/>
          </a:prstGeom>
        </p:spPr>
      </p:pic>
      <p:cxnSp>
        <p:nvCxnSpPr>
          <p:cNvPr id="8" name="Соединитель: изогнутый 7"/>
          <p:cNvCxnSpPr>
            <a:cxnSpLocks/>
          </p:cNvCxnSpPr>
          <p:nvPr/>
        </p:nvCxnSpPr>
        <p:spPr>
          <a:xfrm rot="10800000" flipV="1">
            <a:off x="4037013" y="915988"/>
            <a:ext cx="1181100" cy="163512"/>
          </a:xfrm>
          <a:prstGeom prst="curvedConnector3">
            <a:avLst>
              <a:gd name="adj1" fmla="val 74913"/>
            </a:avLst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: изогнутый 13"/>
          <p:cNvCxnSpPr>
            <a:cxnSpLocks/>
          </p:cNvCxnSpPr>
          <p:nvPr/>
        </p:nvCxnSpPr>
        <p:spPr>
          <a:xfrm rot="10800000" flipV="1">
            <a:off x="3232150" y="1444625"/>
            <a:ext cx="1820863" cy="862013"/>
          </a:xfrm>
          <a:prstGeom prst="curved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: изогнутый 21"/>
          <p:cNvCxnSpPr>
            <a:cxnSpLocks/>
          </p:cNvCxnSpPr>
          <p:nvPr/>
        </p:nvCxnSpPr>
        <p:spPr>
          <a:xfrm rot="10800000" flipV="1">
            <a:off x="5048250" y="2066925"/>
            <a:ext cx="1062038" cy="598488"/>
          </a:xfrm>
          <a:prstGeom prst="curved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: изогнутый 24"/>
          <p:cNvCxnSpPr>
            <a:cxnSpLocks/>
          </p:cNvCxnSpPr>
          <p:nvPr/>
        </p:nvCxnSpPr>
        <p:spPr>
          <a:xfrm rot="10800000" flipV="1">
            <a:off x="3257550" y="1741488"/>
            <a:ext cx="2670175" cy="1801812"/>
          </a:xfrm>
          <a:prstGeom prst="curved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Соединитель: изогнутый 41"/>
          <p:cNvCxnSpPr>
            <a:cxnSpLocks/>
          </p:cNvCxnSpPr>
          <p:nvPr/>
        </p:nvCxnSpPr>
        <p:spPr>
          <a:xfrm rot="5400000">
            <a:off x="4964907" y="2966244"/>
            <a:ext cx="2724150" cy="1208087"/>
          </a:xfrm>
          <a:prstGeom prst="curved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Соединитель: изогнутый 49"/>
          <p:cNvCxnSpPr>
            <a:cxnSpLocks/>
          </p:cNvCxnSpPr>
          <p:nvPr/>
        </p:nvCxnSpPr>
        <p:spPr>
          <a:xfrm rot="5400000">
            <a:off x="3384550" y="2187575"/>
            <a:ext cx="2806700" cy="2654300"/>
          </a:xfrm>
          <a:prstGeom prst="curved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Овал 52"/>
          <p:cNvSpPr/>
          <p:nvPr/>
        </p:nvSpPr>
        <p:spPr>
          <a:xfrm>
            <a:off x="4902108" y="338635"/>
            <a:ext cx="4007456" cy="18423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/>
                <a:solidFill>
                  <a:srgbClr val="99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Базовые духовно-нравственные  ценности</a:t>
            </a:r>
          </a:p>
        </p:txBody>
      </p:sp>
      <p:sp>
        <p:nvSpPr>
          <p:cNvPr id="9" name="Блок-схема: магнитный диск 8"/>
          <p:cNvSpPr/>
          <p:nvPr/>
        </p:nvSpPr>
        <p:spPr>
          <a:xfrm>
            <a:off x="311730" y="1625639"/>
            <a:ext cx="2914915" cy="1282851"/>
          </a:xfrm>
          <a:prstGeom prst="flowChartMagneticDisk">
            <a:avLst/>
          </a:prstGeom>
          <a:solidFill>
            <a:srgbClr val="FFC000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Georgia" panose="02040502050405020303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339A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ценности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339A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РОДИНЫ и ПРИРОДЫ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8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3468" y="1642671"/>
            <a:ext cx="2733495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n w="0"/>
                <a:solidFill>
                  <a:srgbClr val="8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  <a:cs typeface="+mn-cs"/>
              </a:rPr>
              <a:t>Патриотическое направление</a:t>
            </a:r>
          </a:p>
        </p:txBody>
      </p:sp>
      <p:sp>
        <p:nvSpPr>
          <p:cNvPr id="26" name="Блок-схема: магнитный диск 25"/>
          <p:cNvSpPr/>
          <p:nvPr/>
        </p:nvSpPr>
        <p:spPr>
          <a:xfrm>
            <a:off x="1080710" y="503967"/>
            <a:ext cx="2914915" cy="994876"/>
          </a:xfrm>
          <a:prstGeom prst="flowChartMagneticDisk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Georgia" panose="02040502050405020303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ЗНАНИЕ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8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71419" y="482877"/>
            <a:ext cx="2733495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n w="0"/>
                <a:solidFill>
                  <a:srgbClr val="8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  <a:cs typeface="+mn-cs"/>
              </a:rPr>
              <a:t>Познавательное направление</a:t>
            </a:r>
          </a:p>
        </p:txBody>
      </p:sp>
      <p:sp>
        <p:nvSpPr>
          <p:cNvPr id="28" name="Блок-схема: магнитный диск 27"/>
          <p:cNvSpPr/>
          <p:nvPr/>
        </p:nvSpPr>
        <p:spPr>
          <a:xfrm>
            <a:off x="374001" y="3029618"/>
            <a:ext cx="2914915" cy="1709395"/>
          </a:xfrm>
          <a:prstGeom prst="flowChartMagneticDisk">
            <a:avLst/>
          </a:prstGeom>
          <a:solidFill>
            <a:srgbClr val="CCFFCC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339A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ценности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339A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ЧЕЛОВЕКА, СЕМЬИ 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339A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ДРУЖБЫ</a:t>
            </a:r>
          </a:p>
        </p:txBody>
      </p:sp>
      <p:sp>
        <p:nvSpPr>
          <p:cNvPr id="29" name="Блок-схема: магнитный диск 28"/>
          <p:cNvSpPr/>
          <p:nvPr/>
        </p:nvSpPr>
        <p:spPr>
          <a:xfrm>
            <a:off x="1572675" y="4863163"/>
            <a:ext cx="2263035" cy="1490870"/>
          </a:xfrm>
          <a:prstGeom prst="flowChartMagneticDisk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Georgia" panose="02040502050405020303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339A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ценности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339A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 ТРУДА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8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63252" y="3124482"/>
            <a:ext cx="2706194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n w="0"/>
                <a:solidFill>
                  <a:srgbClr val="8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  <a:cs typeface="+mn-cs"/>
              </a:rPr>
              <a:t>Социальное направление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900362" y="4863162"/>
            <a:ext cx="1614114" cy="52321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n w="0"/>
                <a:solidFill>
                  <a:srgbClr val="8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  <a:cs typeface="+mn-cs"/>
              </a:rPr>
              <a:t>Трудовое направление</a:t>
            </a:r>
          </a:p>
        </p:txBody>
      </p:sp>
      <p:sp>
        <p:nvSpPr>
          <p:cNvPr id="34" name="Блок-схема: магнитный диск 33"/>
          <p:cNvSpPr/>
          <p:nvPr/>
        </p:nvSpPr>
        <p:spPr>
          <a:xfrm>
            <a:off x="3688201" y="2682059"/>
            <a:ext cx="2187166" cy="1802412"/>
          </a:xfrm>
          <a:prstGeom prst="flowChartMagneticDisk">
            <a:avLst/>
          </a:prstGeom>
          <a:solidFill>
            <a:srgbClr val="FFFF99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Georgia" panose="02040502050405020303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339A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ценности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339A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 ЗДОРОВЬЯ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8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865505" y="2597870"/>
            <a:ext cx="1857522" cy="73866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n w="0"/>
                <a:solidFill>
                  <a:srgbClr val="8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  <a:cs typeface="+mn-cs"/>
              </a:rPr>
              <a:t>Физическое и оздоровительное направление</a:t>
            </a:r>
          </a:p>
        </p:txBody>
      </p:sp>
      <p:sp>
        <p:nvSpPr>
          <p:cNvPr id="48" name="Блок-схема: магнитный диск 47"/>
          <p:cNvSpPr/>
          <p:nvPr/>
        </p:nvSpPr>
        <p:spPr>
          <a:xfrm>
            <a:off x="4197571" y="4901405"/>
            <a:ext cx="2785755" cy="1557201"/>
          </a:xfrm>
          <a:prstGeom prst="flowChartMagneticDisk">
            <a:avLst/>
          </a:prstGeom>
          <a:solidFill>
            <a:srgbClr val="E3CBE7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Georgia" panose="02040502050405020303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339A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ценности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339A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 КУЛЬТУРЫ и КРАСОТЫ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8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510987" y="4918498"/>
            <a:ext cx="227988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n w="0"/>
                <a:solidFill>
                  <a:srgbClr val="800000"/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  <a:cs typeface="+mn-cs"/>
              </a:rPr>
              <a:t>Этико-эстетическое направление</a:t>
            </a:r>
          </a:p>
        </p:txBody>
      </p:sp>
    </p:spTree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6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Содержимое 2"/>
          <p:cNvSpPr txBox="1">
            <a:spLocks/>
          </p:cNvSpPr>
          <p:nvPr/>
        </p:nvSpPr>
        <p:spPr bwMode="auto">
          <a:xfrm>
            <a:off x="600075" y="165100"/>
            <a:ext cx="8480425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3000" b="1" u="sng">
                <a:solidFill>
                  <a:srgbClr val="990000"/>
                </a:solidFill>
                <a:latin typeface="Georgia" pitchFamily="18" charset="0"/>
              </a:rPr>
              <a:t> </a:t>
            </a:r>
          </a:p>
        </p:txBody>
      </p:sp>
      <p:sp>
        <p:nvSpPr>
          <p:cNvPr id="19459" name="Rectangle 20"/>
          <p:cNvSpPr>
            <a:spLocks noChangeArrowheads="1"/>
          </p:cNvSpPr>
          <p:nvPr/>
        </p:nvSpPr>
        <p:spPr bwMode="auto">
          <a:xfrm>
            <a:off x="1628775" y="268288"/>
            <a:ext cx="6992938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600" dirty="0"/>
              <a:t>ДОПОЛНИТЕЛЬНАЯ ОБЩЕОБРАЗОВАТЕЛЬНАЯ</a:t>
            </a:r>
          </a:p>
          <a:p>
            <a:pPr algn="ctr"/>
            <a:r>
              <a:rPr lang="ru-RU" sz="1600" dirty="0"/>
              <a:t>ОБЩЕРАЗВИВАЮЩАЯ ПРОГРАММА</a:t>
            </a:r>
          </a:p>
          <a:p>
            <a:pPr algn="ctr"/>
            <a:r>
              <a:rPr lang="ru-RU" sz="1600" u="sng" dirty="0"/>
              <a:t>художественная</a:t>
            </a:r>
            <a:endParaRPr lang="ru-RU" sz="1600" dirty="0"/>
          </a:p>
          <a:p>
            <a:pPr algn="ctr"/>
            <a:r>
              <a:rPr lang="ru-RU" sz="1600" u="sng" dirty="0"/>
              <a:t>Военно-патриотический клуб «Реконструкция»</a:t>
            </a:r>
            <a:r>
              <a:rPr lang="ru-RU" sz="1600" i="1" dirty="0"/>
              <a:t> </a:t>
            </a:r>
          </a:p>
          <a:p>
            <a:pPr algn="ctr"/>
            <a:r>
              <a:rPr lang="ru-RU" sz="1600" dirty="0"/>
              <a:t>Программа рассчитана на воспитанников ОДО  в возрасте </a:t>
            </a:r>
          </a:p>
          <a:p>
            <a:pPr algn="ctr"/>
            <a:r>
              <a:rPr lang="ru-RU" sz="1600" dirty="0"/>
              <a:t>12-17 лет.</a:t>
            </a:r>
          </a:p>
          <a:p>
            <a:r>
              <a:rPr lang="ru-RU" sz="1600" dirty="0"/>
              <a:t>–	объем программы – 72 ч.;</a:t>
            </a:r>
          </a:p>
          <a:p>
            <a:r>
              <a:rPr lang="ru-RU" sz="1600" dirty="0"/>
              <a:t>–	формы обучения – очная;</a:t>
            </a:r>
          </a:p>
          <a:p>
            <a:r>
              <a:rPr lang="ru-RU" sz="1600" dirty="0"/>
              <a:t>–	режим занятий – 2 занятия в неделю по 40 минут.</a:t>
            </a:r>
          </a:p>
        </p:txBody>
      </p:sp>
      <p:sp>
        <p:nvSpPr>
          <p:cNvPr id="19460" name="Rectangle 21"/>
          <p:cNvSpPr>
            <a:spLocks noChangeArrowheads="1"/>
          </p:cNvSpPr>
          <p:nvPr/>
        </p:nvSpPr>
        <p:spPr bwMode="auto">
          <a:xfrm>
            <a:off x="1050925" y="2609850"/>
            <a:ext cx="7291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Методы обучения, в основе которых лежит способ организации занятия:</a:t>
            </a:r>
            <a:endParaRPr lang="ru-RU" sz="2800">
              <a:solidFill>
                <a:srgbClr val="990000"/>
              </a:solidFill>
              <a:latin typeface="Calibri" pitchFamily="34" charset="0"/>
            </a:endParaRPr>
          </a:p>
        </p:txBody>
      </p:sp>
      <p:graphicFrame>
        <p:nvGraphicFramePr>
          <p:cNvPr id="18634" name="Group 202"/>
          <p:cNvGraphicFramePr>
            <a:graphicFrameLocks noGrp="1"/>
          </p:cNvGraphicFramePr>
          <p:nvPr/>
        </p:nvGraphicFramePr>
        <p:xfrm>
          <a:off x="454025" y="2928938"/>
          <a:ext cx="8413750" cy="1493520"/>
        </p:xfrm>
        <a:graphic>
          <a:graphicData uri="http://schemas.openxmlformats.org/drawingml/2006/table">
            <a:tbl>
              <a:tblPr/>
              <a:tblGrid>
                <a:gridCol w="2593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7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2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7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Словесные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Наглядные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Практические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устное изложение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 видеоматериалов, иллюстраций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тренинг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беседа, объяснение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 педагогом приемов исполнения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тренировочные упражнения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8638" name="Group 206"/>
          <p:cNvGraphicFramePr>
            <a:graphicFrameLocks noGrp="1"/>
          </p:cNvGraphicFramePr>
          <p:nvPr/>
        </p:nvGraphicFramePr>
        <p:xfrm>
          <a:off x="492125" y="5027613"/>
          <a:ext cx="7196138" cy="1645920"/>
        </p:xfrm>
        <a:graphic>
          <a:graphicData uri="http://schemas.openxmlformats.org/drawingml/2006/table">
            <a:tbl>
              <a:tblPr/>
              <a:tblGrid>
                <a:gridCol w="2379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6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9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5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встреча с интересными людьми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наблюдение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студия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гостиная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практическое занятие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творческий отчет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диспут, дискуссия, обсуждение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поход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тренинг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занятие-игра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праздник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турнир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игра деловая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представление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фестиваль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игра сюжетно-ролевая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 бригада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шоу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509" name="Rectangle 197"/>
          <p:cNvSpPr>
            <a:spLocks noChangeArrowheads="1"/>
          </p:cNvSpPr>
          <p:nvPr/>
        </p:nvSpPr>
        <p:spPr bwMode="auto">
          <a:xfrm>
            <a:off x="2755900" y="4546600"/>
            <a:ext cx="324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/>
              <a:t>Формы проведения занятий:</a:t>
            </a:r>
          </a:p>
        </p:txBody>
      </p:sp>
    </p:spTree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286875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309688" y="342900"/>
            <a:ext cx="7624762" cy="4794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 pitchFamily="18" charset="0"/>
                <a:cs typeface="Arial" charset="0"/>
              </a:rPr>
              <a:t>Военно-исторические реконструкции</a:t>
            </a:r>
            <a:endParaRPr lang="ru-RU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/>
          <a:srcRect l="165" t="221" r="157" b="81"/>
          <a:stretch>
            <a:fillRect/>
          </a:stretch>
        </p:blipFill>
        <p:spPr bwMode="auto">
          <a:xfrm>
            <a:off x="-112713" y="0"/>
            <a:ext cx="14144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 txBox="1">
            <a:spLocks/>
          </p:cNvSpPr>
          <p:nvPr/>
        </p:nvSpPr>
        <p:spPr>
          <a:xfrm>
            <a:off x="3769633" y="4300628"/>
            <a:ext cx="1550988" cy="1252538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1600" b="1" dirty="0">
                <a:solidFill>
                  <a:srgbClr val="1F4E7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Растим </a:t>
            </a:r>
          </a:p>
          <a:p>
            <a:pPr>
              <a:lnSpc>
                <a:spcPct val="90000"/>
              </a:lnSpc>
              <a:defRPr/>
            </a:pPr>
            <a:r>
              <a:rPr lang="ru-RU" sz="1600" b="1" dirty="0">
                <a:solidFill>
                  <a:srgbClr val="1F4E7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патриотов </a:t>
            </a:r>
          </a:p>
          <a:p>
            <a:pPr>
              <a:lnSpc>
                <a:spcPct val="90000"/>
              </a:lnSpc>
              <a:defRPr/>
            </a:pPr>
            <a:r>
              <a:rPr lang="ru-RU" sz="1600" b="1" dirty="0">
                <a:solidFill>
                  <a:srgbClr val="1F4E7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России</a:t>
            </a:r>
            <a:endParaRPr lang="ru-RU" b="1" dirty="0">
              <a:solidFill>
                <a:srgbClr val="1F4E7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Arial" charset="0"/>
            </a:endParaRPr>
          </a:p>
        </p:txBody>
      </p:sp>
      <p:pic>
        <p:nvPicPr>
          <p:cNvPr id="20485" name="Picture 12" descr="dsc_0130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1038" y="914400"/>
            <a:ext cx="4410075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3" descr="dsc_0166-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9400" y="3840163"/>
            <a:ext cx="3571875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14" descr="dsc_0154-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64138" y="3819525"/>
            <a:ext cx="3725862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Рисунок 5" descr="2mqgh5NVM0Q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0350" y="912813"/>
            <a:ext cx="438785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11" descr="логотип-МБОУ-Обливская-СОШ-№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15621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286875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309688" y="342900"/>
            <a:ext cx="7624762" cy="4794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Georgia" pitchFamily="18" charset="0"/>
                <a:cs typeface="Arial" charset="0"/>
              </a:rPr>
              <a:t>Военно-исторические реконструкции</a:t>
            </a:r>
            <a:endParaRPr lang="ru-RU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/>
          <a:srcRect l="165" t="221" r="157" b="81"/>
          <a:stretch>
            <a:fillRect/>
          </a:stretch>
        </p:blipFill>
        <p:spPr bwMode="auto">
          <a:xfrm>
            <a:off x="-112713" y="0"/>
            <a:ext cx="14144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7" descr="img_62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2100" y="879475"/>
            <a:ext cx="4852988" cy="323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8" descr="img_626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0200" y="3470275"/>
            <a:ext cx="4376738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Рисунок 6" descr="xfIgEtG_5C8 (1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1150" y="882650"/>
            <a:ext cx="44259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6" descr="логотип-МБОУ-Обливская-СОШ-№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5621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3" descr="Участие в районном концерте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53000" y="3873500"/>
            <a:ext cx="3810000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 txBox="1">
            <a:spLocks/>
          </p:cNvSpPr>
          <p:nvPr/>
        </p:nvSpPr>
        <p:spPr>
          <a:xfrm>
            <a:off x="5076825" y="5854700"/>
            <a:ext cx="3697288" cy="617538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Растим патриотов России</a:t>
            </a:r>
          </a:p>
        </p:txBody>
      </p:sp>
    </p:spTree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2806</TotalTime>
  <Words>596</Words>
  <Application>Microsoft Office PowerPoint</Application>
  <PresentationFormat>Экран (4:3)</PresentationFormat>
  <Paragraphs>133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Georgia</vt:lpstr>
      <vt:lpstr>PT Astra Serif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135</cp:revision>
  <dcterms:created xsi:type="dcterms:W3CDTF">2019-02-10T16:01:07Z</dcterms:created>
  <dcterms:modified xsi:type="dcterms:W3CDTF">2025-04-28T06:30:57Z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3294209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S10.0.0</vt:lpwstr>
  </property>
</Properties>
</file>