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3" r:id="rId3"/>
    <p:sldId id="379" r:id="rId4"/>
    <p:sldId id="381" r:id="rId5"/>
    <p:sldId id="353" r:id="rId6"/>
    <p:sldId id="347" r:id="rId7"/>
    <p:sldId id="380" r:id="rId8"/>
    <p:sldId id="348" r:id="rId9"/>
    <p:sldId id="349" r:id="rId10"/>
    <p:sldId id="382" r:id="rId11"/>
    <p:sldId id="350" r:id="rId12"/>
    <p:sldId id="384" r:id="rId13"/>
    <p:sldId id="363" r:id="rId14"/>
    <p:sldId id="373" r:id="rId15"/>
    <p:sldId id="391" r:id="rId16"/>
    <p:sldId id="378" r:id="rId17"/>
    <p:sldId id="392" r:id="rId18"/>
    <p:sldId id="393" r:id="rId19"/>
    <p:sldId id="385" r:id="rId20"/>
    <p:sldId id="351" r:id="rId21"/>
    <p:sldId id="396" r:id="rId22"/>
    <p:sldId id="370" r:id="rId23"/>
    <p:sldId id="395" r:id="rId24"/>
    <p:sldId id="394" r:id="rId25"/>
    <p:sldId id="390" r:id="rId26"/>
    <p:sldId id="389" r:id="rId27"/>
    <p:sldId id="397" r:id="rId28"/>
    <p:sldId id="39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3300"/>
    <a:srgbClr val="800000"/>
    <a:srgbClr val="993300"/>
    <a:srgbClr val="FF9900"/>
    <a:srgbClr val="CC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1039" autoAdjust="0"/>
  </p:normalViewPr>
  <p:slideViewPr>
    <p:cSldViewPr>
      <p:cViewPr varScale="1">
        <p:scale>
          <a:sx n="66" d="100"/>
          <a:sy n="66" d="100"/>
        </p:scale>
        <p:origin x="-150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899037-1291-45BF-9E9E-5E15A4CC9E56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C1463-69D8-4ACA-96F8-1CDE04DC8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77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s4.pic4you.ru/y2014/09-30/24687/4621894-thum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54260" flipH="1">
            <a:off x="838116" y="3006080"/>
            <a:ext cx="873902" cy="176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 userDrawn="1"/>
        </p:nvSpPr>
        <p:spPr>
          <a:xfrm>
            <a:off x="755576" y="1484784"/>
            <a:ext cx="7776864" cy="1512168"/>
          </a:xfrm>
          <a:prstGeom prst="roundRect">
            <a:avLst/>
          </a:prstGeom>
          <a:noFill/>
          <a:ln w="5080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484784"/>
            <a:ext cx="7772400" cy="1512168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34030" y="3717032"/>
            <a:ext cx="3314434" cy="223224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8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Скругленный прямоугольник 6"/>
          <p:cNvSpPr/>
          <p:nvPr userDrawn="1"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5080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 userDrawn="1"/>
        </p:nvSpPr>
        <p:spPr>
          <a:xfrm>
            <a:off x="5456867" y="3717032"/>
            <a:ext cx="3291597" cy="2232248"/>
          </a:xfrm>
          <a:prstGeom prst="roundRect">
            <a:avLst/>
          </a:prstGeom>
          <a:noFill/>
          <a:ln w="5080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 userDrawn="1"/>
        </p:nvSpPr>
        <p:spPr>
          <a:xfrm>
            <a:off x="152400" y="152400"/>
            <a:ext cx="8812088" cy="6588968"/>
          </a:xfrm>
          <a:prstGeom prst="roundRect">
            <a:avLst/>
          </a:prstGeom>
          <a:noFill/>
          <a:ln w="5080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2" name="Picture 8" descr="https://diagonalparking.files.wordpress.com/2015/07/quill-pen-old-books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313" b="96383" l="2522" r="92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882" r="7679"/>
          <a:stretch/>
        </p:blipFill>
        <p:spPr bwMode="auto">
          <a:xfrm>
            <a:off x="467544" y="3861048"/>
            <a:ext cx="5099571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gradFill flip="none" rotWithShape="1">
          <a:gsLst>
            <a:gs pos="0">
              <a:srgbClr val="993300"/>
            </a:gs>
            <a:gs pos="57000">
              <a:srgbClr val="FF9900">
                <a:alpha val="21000"/>
              </a:srgbClr>
            </a:gs>
            <a:gs pos="100000">
              <a:srgbClr val="CC6600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axelinks.com/images/book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13000" contrast="-64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521" b="89931" l="1629" r="984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178"/>
          <a:stretch/>
        </p:blipFill>
        <p:spPr bwMode="auto">
          <a:xfrm>
            <a:off x="139833" y="3795386"/>
            <a:ext cx="8772525" cy="454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467544" y="260648"/>
            <a:ext cx="8280920" cy="1224136"/>
          </a:xfrm>
          <a:prstGeom prst="roundRect">
            <a:avLst/>
          </a:prstGeom>
          <a:noFill/>
          <a:ln w="5080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 userDrawn="1"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5080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 userDrawn="1"/>
        </p:nvSpPr>
        <p:spPr>
          <a:xfrm>
            <a:off x="467544" y="1628800"/>
            <a:ext cx="8280920" cy="4536504"/>
          </a:xfrm>
          <a:prstGeom prst="roundRect">
            <a:avLst/>
          </a:prstGeom>
          <a:noFill/>
          <a:ln w="5080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bg>
      <p:bgPr>
        <a:gradFill flip="none" rotWithShape="1">
          <a:gsLst>
            <a:gs pos="0">
              <a:srgbClr val="993300"/>
            </a:gs>
            <a:gs pos="57000">
              <a:srgbClr val="FF9900">
                <a:alpha val="21000"/>
              </a:srgbClr>
            </a:gs>
            <a:gs pos="100000">
              <a:srgbClr val="CC6600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Скругленный прямоугольник 9"/>
          <p:cNvSpPr/>
          <p:nvPr userDrawn="1"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5080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8" name="Picture 4" descr="http://www.carmanainsworthhappenings.com/wp-content/uploads/2013/10/shutterstock_110462222-1-300x140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21000" contrast="-14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8571" b="90000" l="10000" r="97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-14512" r="-3845" b="18995"/>
          <a:stretch/>
        </p:blipFill>
        <p:spPr bwMode="auto">
          <a:xfrm>
            <a:off x="0" y="3767612"/>
            <a:ext cx="4067944" cy="309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 userDrawn="1"/>
        </p:nvSpPr>
        <p:spPr>
          <a:xfrm>
            <a:off x="467544" y="260648"/>
            <a:ext cx="8280920" cy="1224136"/>
          </a:xfrm>
          <a:prstGeom prst="roundRect">
            <a:avLst/>
          </a:prstGeom>
          <a:noFill/>
          <a:ln w="5080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 userDrawn="1"/>
        </p:nvSpPr>
        <p:spPr>
          <a:xfrm>
            <a:off x="467544" y="1628800"/>
            <a:ext cx="8280920" cy="4536504"/>
          </a:xfrm>
          <a:prstGeom prst="roundRect">
            <a:avLst/>
          </a:prstGeom>
          <a:noFill/>
          <a:ln w="5080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406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bg>
      <p:bgPr>
        <a:gradFill flip="none" rotWithShape="1">
          <a:gsLst>
            <a:gs pos="0">
              <a:srgbClr val="993300"/>
            </a:gs>
            <a:gs pos="57000">
              <a:srgbClr val="FF9900">
                <a:alpha val="21000"/>
              </a:srgbClr>
            </a:gs>
            <a:gs pos="100000">
              <a:srgbClr val="CC6600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кругленный прямоугольник 8"/>
          <p:cNvSpPr/>
          <p:nvPr userDrawn="1"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5080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 descr="http://www.carmanainsworthhappenings.com/wp-content/uploads/2013/10/shutterstock_110462222-1-300x140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25000" contrast="-2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8571" b="90000" l="10000" r="97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-14512" r="-3845" b="18995"/>
          <a:stretch/>
        </p:blipFill>
        <p:spPr bwMode="auto">
          <a:xfrm flipH="1">
            <a:off x="4679504" y="3779555"/>
            <a:ext cx="4464496" cy="309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 userDrawn="1"/>
        </p:nvSpPr>
        <p:spPr>
          <a:xfrm>
            <a:off x="467544" y="260648"/>
            <a:ext cx="8280920" cy="1224136"/>
          </a:xfrm>
          <a:prstGeom prst="roundRect">
            <a:avLst/>
          </a:prstGeom>
          <a:noFill/>
          <a:ln w="5080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 userDrawn="1"/>
        </p:nvSpPr>
        <p:spPr>
          <a:xfrm>
            <a:off x="467544" y="1628800"/>
            <a:ext cx="8280920" cy="4536504"/>
          </a:xfrm>
          <a:prstGeom prst="roundRect">
            <a:avLst/>
          </a:prstGeom>
          <a:noFill/>
          <a:ln w="5080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9688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gradFill flip="none" rotWithShape="1">
          <a:gsLst>
            <a:gs pos="0">
              <a:srgbClr val="993300"/>
            </a:gs>
            <a:gs pos="57000">
              <a:srgbClr val="FF9900">
                <a:alpha val="21000"/>
              </a:srgbClr>
            </a:gs>
            <a:gs pos="100000">
              <a:srgbClr val="CC6600"/>
            </a:gs>
          </a:gsLst>
          <a:lin ang="11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25219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4" descr="http://img3.proshkolu.ru/content/media/pic/std/3000000/2671000/2670890-c202e275e2a72858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761" b="100000" l="0" r="99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05730"/>
            <a:ext cx="3796293" cy="224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 userDrawn="1"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5080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 userDrawn="1"/>
        </p:nvSpPr>
        <p:spPr>
          <a:xfrm>
            <a:off x="467544" y="260648"/>
            <a:ext cx="8280920" cy="1224136"/>
          </a:xfrm>
          <a:prstGeom prst="roundRect">
            <a:avLst/>
          </a:prstGeom>
          <a:noFill/>
          <a:ln w="5080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 userDrawn="1"/>
        </p:nvSpPr>
        <p:spPr>
          <a:xfrm>
            <a:off x="467544" y="1628800"/>
            <a:ext cx="4032448" cy="2448272"/>
          </a:xfrm>
          <a:prstGeom prst="roundRect">
            <a:avLst/>
          </a:prstGeom>
          <a:noFill/>
          <a:ln w="5080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 userDrawn="1"/>
        </p:nvSpPr>
        <p:spPr>
          <a:xfrm>
            <a:off x="4608004" y="1628800"/>
            <a:ext cx="4140460" cy="4536504"/>
          </a:xfrm>
          <a:prstGeom prst="roundRect">
            <a:avLst/>
          </a:prstGeom>
          <a:noFill/>
          <a:ln w="5080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bg>
      <p:bgPr>
        <a:gradFill flip="none" rotWithShape="1">
          <a:gsLst>
            <a:gs pos="0">
              <a:srgbClr val="993300"/>
            </a:gs>
            <a:gs pos="57000">
              <a:srgbClr val="FF9900">
                <a:alpha val="21000"/>
              </a:srgbClr>
            </a:gs>
            <a:gs pos="100000">
              <a:srgbClr val="CC6600"/>
            </a:gs>
          </a:gsLst>
          <a:lin ang="11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http://us.cdn2.123rf.com/168nwm/your_lucky_photo/your_lucky_photo1104/your_lucky_photo110400026/9295640-isoliert-zeile-der-antiquarische-b-cher-auf-weissem-hintergrund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870" b="99130" l="1786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792785"/>
            <a:ext cx="2699792" cy="184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2792" cy="3315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Скругленный прямоугольник 11"/>
          <p:cNvSpPr/>
          <p:nvPr userDrawn="1"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5080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6" descr="http://us.cdn2.123rf.com/168nwm/your_lucky_photo/your_lucky_photo1104/your_lucky_photo110400026/9295640-isoliert-zeile-der-antiquarische-b-cher-auf-weissem-hintergrund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870" b="99130" l="1786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034312"/>
            <a:ext cx="2699792" cy="184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 userDrawn="1"/>
        </p:nvSpPr>
        <p:spPr>
          <a:xfrm>
            <a:off x="467544" y="260648"/>
            <a:ext cx="8280920" cy="1224136"/>
          </a:xfrm>
          <a:prstGeom prst="roundRect">
            <a:avLst/>
          </a:prstGeom>
          <a:noFill/>
          <a:ln w="5080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2653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522" y="620688"/>
            <a:ext cx="3200335" cy="1378074"/>
          </a:xfrm>
        </p:spPr>
        <p:txBody>
          <a:bodyPr anchor="b">
            <a:normAutofit/>
          </a:bodyPr>
          <a:lstStyle>
            <a:lvl1pPr algn="ctr">
              <a:defRPr sz="2800"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4098" name="Picture 2" descr="https://basbleugifts.files.wordpress.com/2015/02/globe-and-books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7778" l="7917" r="93750"/>
                    </a14:imgEffect>
                    <a14:imgEffect>
                      <a14:brightnessContrast bright="-22000" contras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522" y="2158341"/>
            <a:ext cx="321635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 userDrawn="1"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5080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 userDrawn="1"/>
        </p:nvSpPr>
        <p:spPr>
          <a:xfrm>
            <a:off x="3635896" y="332656"/>
            <a:ext cx="5112568" cy="5832648"/>
          </a:xfrm>
          <a:prstGeom prst="roundRect">
            <a:avLst/>
          </a:prstGeom>
          <a:noFill/>
          <a:ln w="5080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 userDrawn="1"/>
        </p:nvSpPr>
        <p:spPr>
          <a:xfrm>
            <a:off x="340851" y="620688"/>
            <a:ext cx="3168352" cy="1368152"/>
          </a:xfrm>
          <a:prstGeom prst="roundRect">
            <a:avLst/>
          </a:prstGeom>
          <a:noFill/>
          <a:ln w="5080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gradFill flip="none" rotWithShape="1">
          <a:gsLst>
            <a:gs pos="0">
              <a:srgbClr val="993300"/>
            </a:gs>
            <a:gs pos="57000">
              <a:srgbClr val="FF9900">
                <a:alpha val="21000"/>
              </a:srgbClr>
            </a:gs>
            <a:gs pos="100000">
              <a:srgbClr val="CC660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240" y="1883866"/>
            <a:ext cx="7772400" cy="1362075"/>
          </a:xfrm>
        </p:spPr>
        <p:txBody>
          <a:bodyPr anchor="t">
            <a:normAutofit/>
          </a:bodyPr>
          <a:lstStyle>
            <a:lvl1pPr algn="ctr">
              <a:defRPr sz="4000" b="1" cap="none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Скругленный прямоугольник 6"/>
          <p:cNvSpPr/>
          <p:nvPr userDrawn="1"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5080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152400" y="152400"/>
            <a:ext cx="8740080" cy="6588968"/>
          </a:xfrm>
          <a:prstGeom prst="roundRect">
            <a:avLst/>
          </a:prstGeom>
          <a:noFill/>
          <a:ln w="5080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 userDrawn="1"/>
        </p:nvSpPr>
        <p:spPr>
          <a:xfrm>
            <a:off x="683568" y="1844824"/>
            <a:ext cx="7776864" cy="1440160"/>
          </a:xfrm>
          <a:prstGeom prst="roundRect">
            <a:avLst/>
          </a:prstGeom>
          <a:noFill/>
          <a:ln w="5080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1921" r="3927" b="1459"/>
          <a:stretch>
            <a:fillRect/>
          </a:stretch>
        </p:blipFill>
        <p:spPr bwMode="auto">
          <a:xfrm>
            <a:off x="2786050" y="3571876"/>
            <a:ext cx="3500462" cy="2571768"/>
          </a:xfrm>
          <a:prstGeom prst="rect">
            <a:avLst/>
          </a:prstGeom>
          <a:noFill/>
          <a:ln w="12700">
            <a:solidFill>
              <a:srgbClr val="8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3300"/>
            </a:gs>
            <a:gs pos="57000">
              <a:srgbClr val="FF9900">
                <a:alpha val="21000"/>
              </a:srgbClr>
            </a:gs>
            <a:gs pos="100000">
              <a:srgbClr val="CC66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52" r:id="rId5"/>
    <p:sldLayoutId id="2147483660" r:id="rId6"/>
    <p:sldLayoutId id="2147483656" r:id="rId7"/>
    <p:sldLayoutId id="2147483651" r:id="rId8"/>
    <p:sldLayoutId id="2147483653" r:id="rId9"/>
    <p:sldLayoutId id="2147483654" r:id="rId10"/>
    <p:sldLayoutId id="2147483655" r:id="rId11"/>
    <p:sldLayoutId id="2147483657" r:id="rId12"/>
    <p:sldLayoutId id="2147483658" r:id="rId13"/>
    <p:sldLayoutId id="2147483659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80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8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8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8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8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8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844408" cy="1656184"/>
          </a:xfrm>
        </p:spPr>
        <p:txBody>
          <a:bodyPr>
            <a:normAutofit/>
          </a:bodyPr>
          <a:lstStyle/>
          <a:p>
            <a:r>
              <a:rPr lang="ru-RU" sz="3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Публичная презентация </a:t>
            </a:r>
            <a:br>
              <a:rPr lang="ru-RU" sz="3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ru-RU" sz="3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профессиональных достижений</a:t>
            </a:r>
            <a:endParaRPr lang="ru-RU" sz="3800" b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92080" y="3717032"/>
            <a:ext cx="3600400" cy="2232248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Усачёвой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Галины Николаевны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учителя русского языка и литературы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МБОУ«Обливская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СОШ № 2»</a:t>
            </a:r>
          </a:p>
          <a:p>
            <a:endParaRPr lang="ru-RU" sz="2400" b="1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949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Учебные результаты школьников по итогам 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ЕГЭ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7931224" cy="37772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6A6EE60D-C207-4564-A677-DFF14AB14F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76098164"/>
              </p:ext>
            </p:extLst>
          </p:nvPr>
        </p:nvGraphicFramePr>
        <p:xfrm>
          <a:off x="1142976" y="2357430"/>
          <a:ext cx="7000924" cy="2471678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579743">
                  <a:extLst>
                    <a:ext uri="{9D8B030D-6E8A-4147-A177-3AD203B41FA5}">
                      <a16:colId xmlns:a16="http://schemas.microsoft.com/office/drawing/2014/main" xmlns="" val="1679458838"/>
                    </a:ext>
                  </a:extLst>
                </a:gridCol>
                <a:gridCol w="1000651">
                  <a:extLst>
                    <a:ext uri="{9D8B030D-6E8A-4147-A177-3AD203B41FA5}">
                      <a16:colId xmlns:a16="http://schemas.microsoft.com/office/drawing/2014/main" xmlns="" val="1952887470"/>
                    </a:ext>
                  </a:extLst>
                </a:gridCol>
                <a:gridCol w="2100879">
                  <a:extLst>
                    <a:ext uri="{9D8B030D-6E8A-4147-A177-3AD203B41FA5}">
                      <a16:colId xmlns:a16="http://schemas.microsoft.com/office/drawing/2014/main" xmlns="" val="2484989440"/>
                    </a:ext>
                  </a:extLst>
                </a:gridCol>
                <a:gridCol w="2319651">
                  <a:extLst>
                    <a:ext uri="{9D8B030D-6E8A-4147-A177-3AD203B41FA5}">
                      <a16:colId xmlns:a16="http://schemas.microsoft.com/office/drawing/2014/main" xmlns="" val="4169414224"/>
                    </a:ext>
                  </a:extLst>
                </a:gridCol>
              </a:tblGrid>
              <a:tr h="616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Средняя оценка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 балл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362534460"/>
                  </a:ext>
                </a:extLst>
              </a:tr>
              <a:tr h="359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2022-2023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4,3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67,5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531214671"/>
                  </a:ext>
                </a:extLst>
              </a:tr>
              <a:tr h="359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2023-2024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68,5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60470023"/>
                  </a:ext>
                </a:extLst>
              </a:tr>
              <a:tr h="35953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CC33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2022 году выпускник </a:t>
                      </a:r>
                      <a:r>
                        <a:rPr lang="ru-RU" sz="2000" dirty="0" err="1" smtClean="0">
                          <a:solidFill>
                            <a:srgbClr val="CC33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Нургалиев</a:t>
                      </a:r>
                      <a:r>
                        <a:rPr lang="ru-RU" sz="2000" dirty="0" smtClean="0">
                          <a:solidFill>
                            <a:srgbClr val="CC33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А. получил 87 баллов, Майер В. – 85 баллов, Ерёменко А. – 81 балл. В 2024 г. </a:t>
                      </a:r>
                      <a:r>
                        <a:rPr lang="ru-RU" sz="2000" dirty="0" err="1" smtClean="0">
                          <a:solidFill>
                            <a:srgbClr val="CC33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Азаматов</a:t>
                      </a:r>
                      <a:r>
                        <a:rPr lang="ru-RU" sz="2000" dirty="0" smtClean="0">
                          <a:solidFill>
                            <a:srgbClr val="CC33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К. – 86 баллов.</a:t>
                      </a:r>
                      <a:endParaRPr lang="ru-RU" sz="2000" dirty="0">
                        <a:solidFill>
                          <a:srgbClr val="CC33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86605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8042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7931224" cy="37772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050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642918"/>
            <a:ext cx="3071834" cy="4339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Рисунок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000240"/>
            <a:ext cx="3004451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Рисунок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2831735" cy="385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0601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>
            <a:noAutofit/>
          </a:bodyPr>
          <a:lstStyle/>
          <a:p>
            <a:r>
              <a:rPr lang="ru-RU" sz="3600" dirty="0" smtClean="0"/>
              <a:t>Оценка работы учителя местным сообществом</a:t>
            </a:r>
            <a:endParaRPr lang="ru-RU" sz="3600" dirty="0"/>
          </a:p>
        </p:txBody>
      </p:sp>
      <p:pic>
        <p:nvPicPr>
          <p:cNvPr id="3074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2985417" cy="422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42" y="714356"/>
            <a:ext cx="2928958" cy="414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can_200101010326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1714488"/>
            <a:ext cx="2928958" cy="4137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8" name="Picture 6" descr="scan_20010101030135_page-0003"/>
          <p:cNvPicPr>
            <a:picLocks noChangeAspect="1" noChangeArrowheads="1"/>
          </p:cNvPicPr>
          <p:nvPr/>
        </p:nvPicPr>
        <p:blipFill>
          <a:blip r:embed="rId5" cstate="print"/>
          <a:srcRect l="11755" t="5640" r="3943"/>
          <a:stretch>
            <a:fillRect/>
          </a:stretch>
        </p:blipFill>
        <p:spPr bwMode="auto">
          <a:xfrm>
            <a:off x="4643438" y="2714693"/>
            <a:ext cx="2616729" cy="41433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scan_200101010336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504625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scan_20010101033651"/>
          <p:cNvPicPr>
            <a:picLocks noChangeAspect="1" noChangeArrowheads="1"/>
          </p:cNvPicPr>
          <p:nvPr/>
        </p:nvPicPr>
        <p:blipFill>
          <a:blip r:embed="rId3" cstate="print"/>
          <a:srcRect r="45938" b="4681"/>
          <a:stretch>
            <a:fillRect/>
          </a:stretch>
        </p:blipFill>
        <p:spPr bwMode="auto">
          <a:xfrm>
            <a:off x="5929322" y="428604"/>
            <a:ext cx="2225623" cy="5486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scan_20010101041122"/>
          <p:cNvPicPr>
            <a:picLocks noChangeAspect="1" noChangeArrowheads="1"/>
          </p:cNvPicPr>
          <p:nvPr/>
        </p:nvPicPr>
        <p:blipFill>
          <a:blip r:embed="rId4" cstate="print"/>
          <a:srcRect r="1695" b="56671"/>
          <a:stretch>
            <a:fillRect/>
          </a:stretch>
        </p:blipFill>
        <p:spPr bwMode="auto">
          <a:xfrm>
            <a:off x="857224" y="2285992"/>
            <a:ext cx="4929190" cy="306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scan_20010101041221"/>
          <p:cNvPicPr>
            <a:picLocks noChangeAspect="1" noChangeArrowheads="1"/>
          </p:cNvPicPr>
          <p:nvPr/>
        </p:nvPicPr>
        <p:blipFill>
          <a:blip r:embed="rId5" cstate="print"/>
          <a:srcRect b="33009"/>
          <a:stretch>
            <a:fillRect/>
          </a:stretch>
        </p:blipFill>
        <p:spPr bwMode="auto">
          <a:xfrm>
            <a:off x="2714612" y="3714752"/>
            <a:ext cx="611505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607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800" dirty="0" smtClean="0"/>
              <a:t>Достижения учащихся на муниципальном уровне</a:t>
            </a:r>
            <a:endParaRPr lang="ru-RU" sz="3800" dirty="0"/>
          </a:p>
        </p:txBody>
      </p:sp>
      <p:pic>
        <p:nvPicPr>
          <p:cNvPr id="14337" name="Picture 1" descr="C:\Users\Татьяна\Desktop\сканы усачевой\2025-04-25_16-17-20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95838" y="1600200"/>
            <a:ext cx="7352323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3036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3600" dirty="0"/>
          </a:p>
        </p:txBody>
      </p:sp>
      <p:pic>
        <p:nvPicPr>
          <p:cNvPr id="3" name="Picture 5" descr="scan_200101010423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3063508" cy="433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scan_200101010330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214290"/>
            <a:ext cx="3017430" cy="4268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 descr="C:\Users\Татьяна\Desktop\сканы усачевой\sc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214290"/>
            <a:ext cx="2714644" cy="3832437"/>
          </a:xfrm>
          <a:prstGeom prst="rect">
            <a:avLst/>
          </a:prstGeom>
          <a:noFill/>
        </p:spPr>
      </p:pic>
      <p:pic>
        <p:nvPicPr>
          <p:cNvPr id="49155" name="Picture 3" descr="C:\Users\Татьяна\Desktop\сканы усачевой\scan_200101030109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214290"/>
            <a:ext cx="2679741" cy="3786214"/>
          </a:xfrm>
          <a:prstGeom prst="rect">
            <a:avLst/>
          </a:prstGeom>
          <a:noFill/>
        </p:spPr>
      </p:pic>
      <p:pic>
        <p:nvPicPr>
          <p:cNvPr id="49156" name="Picture 4" descr="C:\Users\Татьяна\Desktop\сканы усачевой\scan_200101030109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928934"/>
            <a:ext cx="2578618" cy="3643338"/>
          </a:xfrm>
          <a:prstGeom prst="rect">
            <a:avLst/>
          </a:prstGeom>
          <a:noFill/>
        </p:spPr>
      </p:pic>
      <p:pic>
        <p:nvPicPr>
          <p:cNvPr id="49158" name="Picture 6" descr="C:\Users\Татьяна\Desktop\сканы усачевой\scan_200101030141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24" y="2857496"/>
            <a:ext cx="2631283" cy="3714752"/>
          </a:xfrm>
          <a:prstGeom prst="rect">
            <a:avLst/>
          </a:prstGeom>
          <a:noFill/>
        </p:spPr>
      </p:pic>
      <p:pic>
        <p:nvPicPr>
          <p:cNvPr id="49159" name="Picture 7" descr="C:\Users\Татьяна\Desktop\сканы усачевой\Грамоты Наш Шолохов 2025\scan_2001010301415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71670" y="2857496"/>
            <a:ext cx="2530079" cy="3571876"/>
          </a:xfrm>
          <a:prstGeom prst="rect">
            <a:avLst/>
          </a:prstGeom>
          <a:noFill/>
        </p:spPr>
      </p:pic>
      <p:pic>
        <p:nvPicPr>
          <p:cNvPr id="49160" name="Picture 8" descr="C:\Users\Татьяна\Desktop\сканы усачевой\Грамоты Наш Шолохов 2025\scan_2001010301415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86116" y="2928934"/>
            <a:ext cx="2571751" cy="3630707"/>
          </a:xfrm>
          <a:prstGeom prst="rect">
            <a:avLst/>
          </a:prstGeom>
          <a:noFill/>
        </p:spPr>
      </p:pic>
      <p:pic>
        <p:nvPicPr>
          <p:cNvPr id="49161" name="Picture 9" descr="C:\Users\Татьяна\Desktop\сканы усачевой\Грамоты Наш Шолохов 2025\scan_2001010301415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57950" y="285728"/>
            <a:ext cx="2500313" cy="3529854"/>
          </a:xfrm>
          <a:prstGeom prst="rect">
            <a:avLst/>
          </a:prstGeom>
          <a:noFill/>
        </p:spPr>
      </p:pic>
      <p:pic>
        <p:nvPicPr>
          <p:cNvPr id="49162" name="Рисунок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56298" y="2928934"/>
            <a:ext cx="2584966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3" name="Рисунок 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493579" y="2928934"/>
            <a:ext cx="2578883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 descr="C:\Users\Татьяна\Desktop\сканы усачевой\scan (1)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72264" y="3000372"/>
            <a:ext cx="2571736" cy="36336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3" name="Picture 1" descr="C:\Users\Татьяна\Desktop\сканы усачевой\IMG-20250425-WA00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726" y="1030052"/>
            <a:ext cx="8743992" cy="41370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1663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Успехи учащихся на региональном уровне</a:t>
            </a:r>
            <a:endParaRPr lang="ru-RU" sz="2800" dirty="0"/>
          </a:p>
        </p:txBody>
      </p:sp>
      <p:pic>
        <p:nvPicPr>
          <p:cNvPr id="3" name="Picture 2" descr="IMG_20240329_1554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292895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scan_200101010324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142984"/>
            <a:ext cx="2432685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Рисунок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1214422"/>
            <a:ext cx="2376588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Рисунок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1214422"/>
            <a:ext cx="2346238" cy="317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Рисунок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3214686"/>
            <a:ext cx="2394848" cy="338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Рисунок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28794" y="3214686"/>
            <a:ext cx="2434199" cy="3435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Рисунок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14810" y="3319462"/>
            <a:ext cx="2502392" cy="35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Рисунок 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29388" y="3357561"/>
            <a:ext cx="2476773" cy="350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Федеральный уровень достижений учащихся</a:t>
            </a:r>
            <a:endParaRPr lang="ru-RU" sz="2800" dirty="0"/>
          </a:p>
        </p:txBody>
      </p:sp>
      <p:pic>
        <p:nvPicPr>
          <p:cNvPr id="3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040" y="1142984"/>
            <a:ext cx="268294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2607" y="1142984"/>
            <a:ext cx="273206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Рисунок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1214422"/>
            <a:ext cx="2643206" cy="373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1285860"/>
            <a:ext cx="2714612" cy="383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Высокие результаты внеурочной деятельности</a:t>
            </a:r>
            <a:endParaRPr lang="ru-RU" sz="2800" dirty="0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9" name="Picture 3" descr="на-сайт-ЖК-2_n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4857752" cy="303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Усачева-Г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7314" y="1142984"/>
            <a:ext cx="4076686" cy="305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IMG_20240426_1411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3750072"/>
            <a:ext cx="4129105" cy="310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004048" y="677887"/>
            <a:ext cx="3744416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u="sng" dirty="0">
                <a:latin typeface="Cambria" pitchFamily="18" charset="0"/>
                <a:cs typeface="Arial" panose="020B0604020202020204" pitchFamily="34" charset="0"/>
              </a:rPr>
              <a:t>Квалификационная категория</a:t>
            </a:r>
            <a:r>
              <a:rPr lang="ru-RU" sz="2800" b="1" dirty="0">
                <a:latin typeface="Cambria" pitchFamily="18" charset="0"/>
                <a:cs typeface="Arial" panose="020B0604020202020204" pitchFamily="34" charset="0"/>
              </a:rPr>
              <a:t>: </a:t>
            </a:r>
            <a:r>
              <a:rPr lang="ru-RU" sz="2800" b="1" dirty="0" smtClean="0">
                <a:latin typeface="Cambria" pitchFamily="18" charset="0"/>
                <a:cs typeface="Arial" panose="020B0604020202020204" pitchFamily="34" charset="0"/>
              </a:rPr>
              <a:t>высшая</a:t>
            </a:r>
            <a:endParaRPr lang="ru-RU" sz="2800" b="1" dirty="0">
              <a:latin typeface="Cambria" pitchFamily="18" charset="0"/>
              <a:cs typeface="Arial" panose="020B0604020202020204" pitchFamily="34" charset="0"/>
            </a:endParaRPr>
          </a:p>
          <a:p>
            <a:pPr marR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u="sng" dirty="0">
                <a:latin typeface="Cambria" pitchFamily="18" charset="0"/>
                <a:cs typeface="Arial" panose="020B0604020202020204" pitchFamily="34" charset="0"/>
              </a:rPr>
              <a:t>Педагогический </a:t>
            </a:r>
          </a:p>
          <a:p>
            <a:pPr marR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u="sng" dirty="0">
                <a:latin typeface="Cambria" pitchFamily="18" charset="0"/>
                <a:cs typeface="Arial" panose="020B0604020202020204" pitchFamily="34" charset="0"/>
              </a:rPr>
              <a:t>стаж</a:t>
            </a:r>
            <a:r>
              <a:rPr lang="ru-RU" sz="2800" b="1" dirty="0">
                <a:latin typeface="Cambria" pitchFamily="18" charset="0"/>
                <a:cs typeface="Arial" panose="020B0604020202020204" pitchFamily="34" charset="0"/>
              </a:rPr>
              <a:t>: </a:t>
            </a:r>
            <a:r>
              <a:rPr lang="ru-RU" sz="2800" b="1" dirty="0" smtClean="0">
                <a:latin typeface="Cambria" pitchFamily="18" charset="0"/>
                <a:cs typeface="Arial" panose="020B0604020202020204" pitchFamily="34" charset="0"/>
              </a:rPr>
              <a:t>52 года</a:t>
            </a:r>
            <a:endParaRPr lang="ru-RU" sz="2800" b="1" dirty="0">
              <a:latin typeface="Cambria" pitchFamily="18" charset="0"/>
              <a:cs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>
                <a:latin typeface="Cambria" pitchFamily="18" charset="0"/>
                <a:cs typeface="Arial" panose="020B0604020202020204" pitchFamily="34" charset="0"/>
              </a:rPr>
              <a:t>Девиз</a:t>
            </a:r>
            <a:r>
              <a:rPr lang="ru-RU" sz="2800" b="1" dirty="0" smtClean="0">
                <a:latin typeface="Cambria" pitchFamily="18" charset="0"/>
                <a:cs typeface="Arial" panose="020B0604020202020204" pitchFamily="34" charset="0"/>
              </a:rPr>
              <a:t>: «Учитель  - плодотворный луч солнца для молодой души, которого ничем заменить невозможно ».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Cambria" pitchFamily="18" charset="0"/>
                <a:cs typeface="Arial" panose="020B0604020202020204" pitchFamily="34" charset="0"/>
              </a:rPr>
              <a:t>К.Д. Ушинский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Татьяна\Desktop\Usacheva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642919"/>
            <a:ext cx="4475474" cy="56436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8638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7931224" cy="37772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7409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2989315" cy="4219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214290"/>
            <a:ext cx="298240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Рисунок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285728"/>
            <a:ext cx="2863374" cy="404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000372"/>
            <a:ext cx="2731019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Рисунок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1604" y="2919447"/>
            <a:ext cx="2786050" cy="3938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2808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Применение современных образовательных технологий</a:t>
            </a:r>
            <a:endParaRPr lang="ru-RU" sz="2800" dirty="0"/>
          </a:p>
        </p:txBody>
      </p:sp>
      <p:pic>
        <p:nvPicPr>
          <p:cNvPr id="54274" name="Picture 2" descr="C:\Users\Татьяна\Desktop\сканы усачевой\IMG-20250425-WA00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00108"/>
            <a:ext cx="3044431" cy="4071966"/>
          </a:xfrm>
          <a:prstGeom prst="rect">
            <a:avLst/>
          </a:prstGeom>
          <a:noFill/>
        </p:spPr>
      </p:pic>
      <p:pic>
        <p:nvPicPr>
          <p:cNvPr id="54275" name="Picture 3" descr="C:\Users\Татьяна\Desktop\сканы усачевой\IMG-20250425-WA0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357298"/>
            <a:ext cx="3206655" cy="4288943"/>
          </a:xfrm>
          <a:prstGeom prst="rect">
            <a:avLst/>
          </a:prstGeom>
          <a:noFill/>
        </p:spPr>
      </p:pic>
      <p:pic>
        <p:nvPicPr>
          <p:cNvPr id="54276" name="Picture 4" descr="C:\Users\Татьяна\Desktop\сканы усачевой\IMG-20250425-WA00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2428868"/>
            <a:ext cx="3097824" cy="4143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голос-памяти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607695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eveWUGNlaSY-1024x7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2786058"/>
            <a:ext cx="5176862" cy="388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0110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4" name="Picture 6" descr="C:\Users\Татьяна\Desktop\сканы усачевой\IMG-20250425-WA00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14290"/>
            <a:ext cx="3097824" cy="4143380"/>
          </a:xfrm>
          <a:prstGeom prst="rect">
            <a:avLst/>
          </a:prstGeom>
          <a:noFill/>
        </p:spPr>
      </p:pic>
      <p:pic>
        <p:nvPicPr>
          <p:cNvPr id="53256" name="Picture 8" descr="C:\Users\Татьяна\Desktop\сканы усачевой\IMG-20250425-WA00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8399" y="142852"/>
            <a:ext cx="3151253" cy="4214842"/>
          </a:xfrm>
          <a:prstGeom prst="rect">
            <a:avLst/>
          </a:prstGeom>
          <a:noFill/>
        </p:spPr>
      </p:pic>
      <p:pic>
        <p:nvPicPr>
          <p:cNvPr id="11" name="Picture 5" descr="C:\Users\Татьяна\Desktop\сканы усачевой\IMG-20250425-WA00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1932" y="3143247"/>
            <a:ext cx="7093406" cy="33560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Профессиональные конкурсы</a:t>
            </a:r>
            <a:endParaRPr lang="ru-RU" sz="4000" dirty="0"/>
          </a:p>
        </p:txBody>
      </p:sp>
      <p:pic>
        <p:nvPicPr>
          <p:cNvPr id="52226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46"/>
            <a:ext cx="2731081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1714488"/>
            <a:ext cx="3101554" cy="438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Рисунок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2530494"/>
            <a:ext cx="3064853" cy="432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16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100" dirty="0" smtClean="0"/>
              <a:t>Региональный фестиваль методических разработок «Читая Есенина…»,посвященный 130-литею поэта .</a:t>
            </a:r>
            <a:br>
              <a:rPr lang="ru-RU" sz="3100" dirty="0" smtClean="0"/>
            </a:br>
            <a:r>
              <a:rPr lang="ru-RU" sz="3100" dirty="0" smtClean="0"/>
              <a:t>«Особенности поэтики Сергея Есенина»</a:t>
            </a:r>
            <a:r>
              <a:rPr lang="ru-RU" sz="3100" b="1" dirty="0" smtClean="0"/>
              <a:t> 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8130" name="Picture 2" descr="http://www.levluzin.ru/wp-content/uploads/387899_8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143116"/>
            <a:ext cx="6143668" cy="4423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7105" name="Picture 1" descr="scan_20010102035706_page-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214290"/>
            <a:ext cx="5255769" cy="3714776"/>
          </a:xfrm>
          <a:prstGeom prst="rect">
            <a:avLst/>
          </a:prstGeom>
          <a:noFill/>
        </p:spPr>
      </p:pic>
      <p:pic>
        <p:nvPicPr>
          <p:cNvPr id="47107" name="Picture 3" descr="C:\Users\Татьяна\Desktop\IMG_20250427_2115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60712"/>
            <a:ext cx="5119755" cy="3839816"/>
          </a:xfrm>
          <a:prstGeom prst="rect">
            <a:avLst/>
          </a:prstGeom>
          <a:noFill/>
        </p:spPr>
      </p:pic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7108" name="Picture 4" descr="scan_200101010410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928934"/>
            <a:ext cx="5251021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800" dirty="0" smtClean="0"/>
              <a:t>Учитель продолжается в своих учениках</a:t>
            </a:r>
            <a:endParaRPr lang="ru-RU" sz="3800" dirty="0"/>
          </a:p>
        </p:txBody>
      </p:sp>
      <p:pic>
        <p:nvPicPr>
          <p:cNvPr id="3" name="Picture 2" descr="gyBMNpaTFfc-1024x7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4588912" cy="3441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его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928934"/>
            <a:ext cx="4900635" cy="3669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8794" y="2643182"/>
            <a:ext cx="56436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7200" b="1" dirty="0" smtClean="0">
                <a:solidFill>
                  <a:srgbClr val="CC3300"/>
                </a:solidFill>
                <a:latin typeface="Calibri" pitchFamily="34" charset="0"/>
                <a:cs typeface="Calibri" pitchFamily="34" charset="0"/>
              </a:rPr>
              <a:t>Спасибо за внимание</a:t>
            </a:r>
            <a:endParaRPr lang="ru-RU" sz="7200" b="1" dirty="0">
              <a:solidFill>
                <a:srgbClr val="CC33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Достижения 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1428736"/>
            <a:ext cx="4071966" cy="421484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Нагрудный знак «Почётный работник воспитания и просвещения РФ»(2021)</a:t>
            </a:r>
          </a:p>
          <a:p>
            <a:pPr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Звания:   «Старший учитель»(1995), </a:t>
            </a:r>
          </a:p>
          <a:p>
            <a:pPr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«Ветеран труда» (2008), </a:t>
            </a:r>
          </a:p>
          <a:p>
            <a:pPr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«Лучший учитель Российской Федерации» в рамках ПНПО (2008)</a:t>
            </a:r>
          </a:p>
          <a:p>
            <a:pPr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2600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43372" y="1643050"/>
            <a:ext cx="2786082" cy="391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3000348"/>
            <a:ext cx="2728606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Тема методической разработки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Развитие творческих способностей учащихся на уроках русского языка и литературы.</a:t>
            </a:r>
            <a:endParaRPr lang="ru-RU" dirty="0"/>
          </a:p>
        </p:txBody>
      </p:sp>
      <p:pic>
        <p:nvPicPr>
          <p:cNvPr id="1026" name="Picture 2" descr="C:\Users\Татьяна\Desktop\сканы усачевой\IMG-20250425-WA00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3214686"/>
            <a:ext cx="6357982" cy="3008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тьяна\Desktop\сканы усачевой\2025-04-25_16-28-28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686794" y="214290"/>
            <a:ext cx="5280166" cy="3571900"/>
          </a:xfrm>
          <a:prstGeom prst="rect">
            <a:avLst/>
          </a:prstGeom>
          <a:noFill/>
        </p:spPr>
      </p:pic>
      <p:pic>
        <p:nvPicPr>
          <p:cNvPr id="1027" name="Picture 3" descr="C:\Users\Татьяна\Desktop\сканы усачевой\2025-04-25_17-20-4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4786346" cy="3688578"/>
          </a:xfrm>
          <a:prstGeom prst="rect">
            <a:avLst/>
          </a:prstGeom>
          <a:noFill/>
        </p:spPr>
      </p:pic>
      <p:pic>
        <p:nvPicPr>
          <p:cNvPr id="1028" name="Рисунок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3428999"/>
            <a:ext cx="4429156" cy="3311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4219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Стабильность и динамика высокого уровня и качества освоения обучающимися учебных программ по русскому языку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7931224" cy="37772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0DC38F2D-3D84-48DE-A6CD-388E4C8BAB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9699354"/>
              </p:ext>
            </p:extLst>
          </p:nvPr>
        </p:nvGraphicFramePr>
        <p:xfrm>
          <a:off x="490601" y="2132856"/>
          <a:ext cx="8081927" cy="3510218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561119">
                  <a:extLst>
                    <a:ext uri="{9D8B030D-6E8A-4147-A177-3AD203B41FA5}">
                      <a16:colId xmlns:a16="http://schemas.microsoft.com/office/drawing/2014/main" xmlns="" val="2999867753"/>
                    </a:ext>
                  </a:extLst>
                </a:gridCol>
                <a:gridCol w="1234396">
                  <a:extLst>
                    <a:ext uri="{9D8B030D-6E8A-4147-A177-3AD203B41FA5}">
                      <a16:colId xmlns:a16="http://schemas.microsoft.com/office/drawing/2014/main" xmlns="" val="3007177916"/>
                    </a:ext>
                  </a:extLst>
                </a:gridCol>
                <a:gridCol w="2714644">
                  <a:extLst>
                    <a:ext uri="{9D8B030D-6E8A-4147-A177-3AD203B41FA5}">
                      <a16:colId xmlns:a16="http://schemas.microsoft.com/office/drawing/2014/main" xmlns="" val="2090050489"/>
                    </a:ext>
                  </a:extLst>
                </a:gridCol>
                <a:gridCol w="2571768">
                  <a:extLst>
                    <a:ext uri="{9D8B030D-6E8A-4147-A177-3AD203B41FA5}">
                      <a16:colId xmlns:a16="http://schemas.microsoft.com/office/drawing/2014/main" xmlns="" val="4180547160"/>
                    </a:ext>
                  </a:extLst>
                </a:gridCol>
              </a:tblGrid>
              <a:tr h="7740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Предметные</a:t>
                      </a:r>
                      <a:r>
                        <a:rPr lang="ru-RU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знания К/З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Средний балл по  предмету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583402044"/>
                  </a:ext>
                </a:extLst>
              </a:tr>
              <a:tr h="7020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2022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51%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98335038"/>
                  </a:ext>
                </a:extLst>
              </a:tr>
              <a:tr h="14041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6а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83%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66%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52%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4,4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4,0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3,8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52160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1293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Стабильность и динамика высокого уровня и качества освоения обучающимися учебных программ по литературе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7931224" cy="37772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0DC38F2D-3D84-48DE-A6CD-388E4C8BAB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9699354"/>
              </p:ext>
            </p:extLst>
          </p:nvPr>
        </p:nvGraphicFramePr>
        <p:xfrm>
          <a:off x="490601" y="1785927"/>
          <a:ext cx="8081927" cy="4464076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561119">
                  <a:extLst>
                    <a:ext uri="{9D8B030D-6E8A-4147-A177-3AD203B41FA5}">
                      <a16:colId xmlns:a16="http://schemas.microsoft.com/office/drawing/2014/main" xmlns="" val="2999867753"/>
                    </a:ext>
                  </a:extLst>
                </a:gridCol>
                <a:gridCol w="1234396">
                  <a:extLst>
                    <a:ext uri="{9D8B030D-6E8A-4147-A177-3AD203B41FA5}">
                      <a16:colId xmlns:a16="http://schemas.microsoft.com/office/drawing/2014/main" xmlns="" val="3007177916"/>
                    </a:ext>
                  </a:extLst>
                </a:gridCol>
                <a:gridCol w="2714644">
                  <a:extLst>
                    <a:ext uri="{9D8B030D-6E8A-4147-A177-3AD203B41FA5}">
                      <a16:colId xmlns:a16="http://schemas.microsoft.com/office/drawing/2014/main" xmlns="" val="2090050489"/>
                    </a:ext>
                  </a:extLst>
                </a:gridCol>
                <a:gridCol w="2571768">
                  <a:extLst>
                    <a:ext uri="{9D8B030D-6E8A-4147-A177-3AD203B41FA5}">
                      <a16:colId xmlns:a16="http://schemas.microsoft.com/office/drawing/2014/main" xmlns="" val="4180547160"/>
                    </a:ext>
                  </a:extLst>
                </a:gridCol>
              </a:tblGrid>
              <a:tr h="7642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Предметные</a:t>
                      </a:r>
                      <a:r>
                        <a:rPr lang="ru-RU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знания К/З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Средний балл по  предмету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583402044"/>
                  </a:ext>
                </a:extLst>
              </a:tr>
              <a:tr h="1200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2022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67%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98335038"/>
                  </a:ext>
                </a:extLst>
              </a:tr>
              <a:tr h="1007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6а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86%</a:t>
                      </a:r>
                      <a:endParaRPr lang="ru-RU" sz="2000" b="1" dirty="0" smtClean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75%</a:t>
                      </a:r>
                      <a:endParaRPr lang="ru-RU" sz="2000" b="1" dirty="0" smtClean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68%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4,7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4,3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4,0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52160749"/>
                  </a:ext>
                </a:extLst>
              </a:tr>
              <a:tr h="1386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2024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7а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5б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11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68%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70%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89%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4,0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4,2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4,8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1293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Динамика качества освоения учебной программы по русскому языку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7931224" cy="37772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DCD1D90E-C80E-4039-BCA4-1D8AEB771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99666917"/>
              </p:ext>
            </p:extLst>
          </p:nvPr>
        </p:nvGraphicFramePr>
        <p:xfrm>
          <a:off x="500034" y="1928802"/>
          <a:ext cx="8229604" cy="358538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458284">
                  <a:extLst>
                    <a:ext uri="{9D8B030D-6E8A-4147-A177-3AD203B41FA5}">
                      <a16:colId xmlns:a16="http://schemas.microsoft.com/office/drawing/2014/main" xmlns="" val="2325544453"/>
                    </a:ext>
                  </a:extLst>
                </a:gridCol>
                <a:gridCol w="1327798">
                  <a:extLst>
                    <a:ext uri="{9D8B030D-6E8A-4147-A177-3AD203B41FA5}">
                      <a16:colId xmlns:a16="http://schemas.microsoft.com/office/drawing/2014/main" xmlns="" val="1170258162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xmlns="" val="474305490"/>
                    </a:ext>
                  </a:extLst>
                </a:gridCol>
                <a:gridCol w="1986603">
                  <a:extLst>
                    <a:ext uri="{9D8B030D-6E8A-4147-A177-3AD203B41FA5}">
                      <a16:colId xmlns:a16="http://schemas.microsoft.com/office/drawing/2014/main" xmlns="" val="3118475161"/>
                    </a:ext>
                  </a:extLst>
                </a:gridCol>
                <a:gridCol w="1813845">
                  <a:extLst>
                    <a:ext uri="{9D8B030D-6E8A-4147-A177-3AD203B41FA5}">
                      <a16:colId xmlns:a16="http://schemas.microsoft.com/office/drawing/2014/main" xmlns="" val="407175933"/>
                    </a:ext>
                  </a:extLst>
                </a:gridCol>
              </a:tblGrid>
              <a:tr h="11430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Учебный 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Класс</a:t>
                      </a:r>
                      <a:r>
                        <a:rPr lang="ru-RU" sz="1800" b="1" baseline="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Качество знаний, %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Степень </a:t>
                      </a:r>
                      <a:r>
                        <a:rPr lang="ru-RU" sz="1800" b="1" dirty="0" err="1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обученности</a:t>
                      </a:r>
                      <a:r>
                        <a:rPr lang="ru-RU" sz="1800" b="1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, %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Средний балл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858298266"/>
                  </a:ext>
                </a:extLst>
              </a:tr>
              <a:tr h="347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2022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7а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71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100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4,2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107365628"/>
                  </a:ext>
                </a:extLst>
              </a:tr>
              <a:tr h="695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2023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5б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83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100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4,4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28332912"/>
                  </a:ext>
                </a:extLst>
              </a:tr>
              <a:tr h="695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2024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11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89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100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4,6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8631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Учебные результаты школьников по итогам ВПР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7931224" cy="37772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6A6EE60D-C207-4564-A677-DFF14AB14F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76098164"/>
              </p:ext>
            </p:extLst>
          </p:nvPr>
        </p:nvGraphicFramePr>
        <p:xfrm>
          <a:off x="457201" y="2382101"/>
          <a:ext cx="8229599" cy="1709553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390802">
                  <a:extLst>
                    <a:ext uri="{9D8B030D-6E8A-4147-A177-3AD203B41FA5}">
                      <a16:colId xmlns:a16="http://schemas.microsoft.com/office/drawing/2014/main" xmlns="" val="1679458838"/>
                    </a:ext>
                  </a:extLst>
                </a:gridCol>
                <a:gridCol w="737372">
                  <a:extLst>
                    <a:ext uri="{9D8B030D-6E8A-4147-A177-3AD203B41FA5}">
                      <a16:colId xmlns:a16="http://schemas.microsoft.com/office/drawing/2014/main" xmlns="" val="1952887470"/>
                    </a:ext>
                  </a:extLst>
                </a:gridCol>
                <a:gridCol w="1744675">
                  <a:extLst>
                    <a:ext uri="{9D8B030D-6E8A-4147-A177-3AD203B41FA5}">
                      <a16:colId xmlns:a16="http://schemas.microsoft.com/office/drawing/2014/main" xmlns="" val="799925555"/>
                    </a:ext>
                  </a:extLst>
                </a:gridCol>
                <a:gridCol w="2070567">
                  <a:extLst>
                    <a:ext uri="{9D8B030D-6E8A-4147-A177-3AD203B41FA5}">
                      <a16:colId xmlns:a16="http://schemas.microsoft.com/office/drawing/2014/main" xmlns="" val="2484989440"/>
                    </a:ext>
                  </a:extLst>
                </a:gridCol>
                <a:gridCol w="2286183">
                  <a:extLst>
                    <a:ext uri="{9D8B030D-6E8A-4147-A177-3AD203B41FA5}">
                      <a16:colId xmlns:a16="http://schemas.microsoft.com/office/drawing/2014/main" xmlns="" val="4169414224"/>
                    </a:ext>
                  </a:extLst>
                </a:gridCol>
              </a:tblGrid>
              <a:tr h="616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Качество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знаний, %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Средняя оценка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 балл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362534460"/>
                  </a:ext>
                </a:extLst>
              </a:tr>
              <a:tr h="359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2022-2023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3,7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531214671"/>
                  </a:ext>
                </a:extLst>
              </a:tr>
              <a:tr h="359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2023-2024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5б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8,7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60470023"/>
                  </a:ext>
                </a:extLst>
              </a:tr>
              <a:tr h="359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2024-2025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6б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8,9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86605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8042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3314</TotalTime>
  <Words>376</Words>
  <Application>Microsoft Office PowerPoint</Application>
  <PresentationFormat>Экран (4:3)</PresentationFormat>
  <Paragraphs>154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Публичная презентация  профессиональных достижений</vt:lpstr>
      <vt:lpstr>Слайд 2</vt:lpstr>
      <vt:lpstr>Достижения </vt:lpstr>
      <vt:lpstr>Тема методической разработки</vt:lpstr>
      <vt:lpstr>Слайд 5</vt:lpstr>
      <vt:lpstr>Стабильность и динамика высокого уровня и качества освоения обучающимися учебных программ по русскому языку</vt:lpstr>
      <vt:lpstr>Стабильность и динамика высокого уровня и качества освоения обучающимися учебных программ по литературе</vt:lpstr>
      <vt:lpstr>Динамика качества освоения учебной программы по русскому языку</vt:lpstr>
      <vt:lpstr>Учебные результаты школьников по итогам ВПР </vt:lpstr>
      <vt:lpstr>Учебные результаты школьников по итогам ЕГЭ</vt:lpstr>
      <vt:lpstr>Слайд 11</vt:lpstr>
      <vt:lpstr>Оценка работы учителя местным сообществом</vt:lpstr>
      <vt:lpstr>Слайд 13</vt:lpstr>
      <vt:lpstr>Достижения учащихся на муниципальном уровне</vt:lpstr>
      <vt:lpstr>Слайд 15</vt:lpstr>
      <vt:lpstr>Слайд 16</vt:lpstr>
      <vt:lpstr>Успехи учащихся на региональном уровне</vt:lpstr>
      <vt:lpstr>Федеральный уровень достижений учащихся</vt:lpstr>
      <vt:lpstr>Высокие результаты внеурочной деятельности</vt:lpstr>
      <vt:lpstr>Слайд 20</vt:lpstr>
      <vt:lpstr>Применение современных образовательных технологий</vt:lpstr>
      <vt:lpstr>Слайд 22</vt:lpstr>
      <vt:lpstr>Слайд 23</vt:lpstr>
      <vt:lpstr>Профессиональные конкурсы</vt:lpstr>
      <vt:lpstr> Региональный фестиваль методических разработок «Читая Есенина…»,посвященный 130-литею поэта . «Особенности поэтики Сергея Есенина»   </vt:lpstr>
      <vt:lpstr>Слайд 26</vt:lpstr>
      <vt:lpstr>Учитель продолжается в своих учениках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 Погодаев</dc:creator>
  <cp:lastModifiedBy>Татьяна</cp:lastModifiedBy>
  <cp:revision>362</cp:revision>
  <dcterms:created xsi:type="dcterms:W3CDTF">2017-01-04T14:54:16Z</dcterms:created>
  <dcterms:modified xsi:type="dcterms:W3CDTF">2025-04-27T21:43:43Z</dcterms:modified>
</cp:coreProperties>
</file>